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07" r:id="rId3"/>
    <p:sldId id="308" r:id="rId4"/>
    <p:sldId id="309" r:id="rId5"/>
    <p:sldId id="310" r:id="rId6"/>
    <p:sldId id="262" r:id="rId7"/>
    <p:sldId id="312" r:id="rId8"/>
    <p:sldId id="311" r:id="rId9"/>
    <p:sldId id="263" r:id="rId10"/>
    <p:sldId id="264" r:id="rId11"/>
    <p:sldId id="265" r:id="rId12"/>
    <p:sldId id="266" r:id="rId13"/>
    <p:sldId id="267" r:id="rId14"/>
    <p:sldId id="268" r:id="rId15"/>
    <p:sldId id="313" r:id="rId16"/>
    <p:sldId id="269" r:id="rId17"/>
    <p:sldId id="270" r:id="rId18"/>
    <p:sldId id="271" r:id="rId19"/>
    <p:sldId id="300" r:id="rId20"/>
    <p:sldId id="272" r:id="rId21"/>
    <p:sldId id="317" r:id="rId22"/>
    <p:sldId id="316" r:id="rId23"/>
    <p:sldId id="314" r:id="rId24"/>
    <p:sldId id="273" r:id="rId25"/>
    <p:sldId id="327" r:id="rId26"/>
    <p:sldId id="274" r:id="rId27"/>
    <p:sldId id="298" r:id="rId28"/>
    <p:sldId id="299" r:id="rId29"/>
    <p:sldId id="277" r:id="rId30"/>
    <p:sldId id="276" r:id="rId31"/>
    <p:sldId id="329" r:id="rId32"/>
    <p:sldId id="330" r:id="rId33"/>
    <p:sldId id="302" r:id="rId34"/>
    <p:sldId id="320" r:id="rId35"/>
    <p:sldId id="318" r:id="rId36"/>
    <p:sldId id="319" r:id="rId37"/>
    <p:sldId id="321" r:id="rId38"/>
    <p:sldId id="305" r:id="rId39"/>
    <p:sldId id="322" r:id="rId40"/>
    <p:sldId id="281" r:id="rId41"/>
    <p:sldId id="328" r:id="rId42"/>
    <p:sldId id="323" r:id="rId43"/>
    <p:sldId id="326" r:id="rId44"/>
    <p:sldId id="324" r:id="rId45"/>
    <p:sldId id="325" r:id="rId46"/>
    <p:sldId id="278" r:id="rId47"/>
    <p:sldId id="33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4A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11" autoAdjust="0"/>
    <p:restoredTop sz="99740" autoAdjust="0"/>
  </p:normalViewPr>
  <p:slideViewPr>
    <p:cSldViewPr>
      <p:cViewPr varScale="1">
        <p:scale>
          <a:sx n="62" d="100"/>
          <a:sy n="62" d="100"/>
        </p:scale>
        <p:origin x="-592" y="-112"/>
      </p:cViewPr>
      <p:guideLst>
        <p:guide orient="horz" pos="216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214" d="100"/>
        <a:sy n="214" d="100"/>
      </p:scale>
      <p:origin x="0" y="0"/>
    </p:cViewPr>
  </p:sorterViewPr>
  <p:notesViewPr>
    <p:cSldViewPr>
      <p:cViewPr varScale="1">
        <p:scale>
          <a:sx n="70" d="100"/>
          <a:sy n="70" d="100"/>
        </p:scale>
        <p:origin x="-2256" y="-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39A14-72C6-46DF-BD4D-1B2EA77B119D}" type="doc">
      <dgm:prSet loTypeId="urn:microsoft.com/office/officeart/2005/8/layout/arrow2" loCatId="process" qsTypeId="urn:microsoft.com/office/officeart/2005/8/quickstyle/simple1" qsCatId="simple" csTypeId="urn:microsoft.com/office/officeart/2005/8/colors/accent1_2" csCatId="accent1" phldr="1"/>
      <dgm:spPr/>
    </dgm:pt>
    <dgm:pt modelId="{E1433F85-D080-4049-98B4-393A312E2E60}">
      <dgm:prSet phldrT="[Text]"/>
      <dgm:spPr/>
      <dgm:t>
        <a:bodyPr/>
        <a:lstStyle/>
        <a:p>
          <a:r>
            <a:rPr lang="en-US" dirty="0" err="1" smtClean="0"/>
            <a:t>fastq</a:t>
          </a:r>
          <a:endParaRPr lang="en-US" dirty="0"/>
        </a:p>
      </dgm:t>
    </dgm:pt>
    <dgm:pt modelId="{4663DFF9-5C1A-490E-9B88-B658E1A2FC15}" type="parTrans" cxnId="{E58A50C2-1981-48FB-9C8B-CF1EEE39217C}">
      <dgm:prSet/>
      <dgm:spPr/>
      <dgm:t>
        <a:bodyPr/>
        <a:lstStyle/>
        <a:p>
          <a:endParaRPr lang="en-US"/>
        </a:p>
      </dgm:t>
    </dgm:pt>
    <dgm:pt modelId="{2A7C194E-713C-4A23-94CB-D5F841F1CA5E}" type="sibTrans" cxnId="{E58A50C2-1981-48FB-9C8B-CF1EEE39217C}">
      <dgm:prSet/>
      <dgm:spPr/>
      <dgm:t>
        <a:bodyPr/>
        <a:lstStyle/>
        <a:p>
          <a:endParaRPr lang="en-US"/>
        </a:p>
      </dgm:t>
    </dgm:pt>
    <dgm:pt modelId="{248343D9-5570-458A-9BD5-39DBF43662E8}">
      <dgm:prSet phldrT="[Text]"/>
      <dgm:spPr/>
      <dgm:t>
        <a:bodyPr/>
        <a:lstStyle/>
        <a:p>
          <a:r>
            <a:rPr lang="en-US" dirty="0" smtClean="0"/>
            <a:t>SAM/BAM</a:t>
          </a:r>
          <a:endParaRPr lang="en-US" dirty="0"/>
        </a:p>
      </dgm:t>
    </dgm:pt>
    <dgm:pt modelId="{E2116BF5-0AE9-452B-BEDF-AD6AE2A4C4E5}" type="parTrans" cxnId="{C5CBFA7E-2515-4C69-ABCA-F65BD5EF5F0C}">
      <dgm:prSet/>
      <dgm:spPr/>
      <dgm:t>
        <a:bodyPr/>
        <a:lstStyle/>
        <a:p>
          <a:endParaRPr lang="en-US"/>
        </a:p>
      </dgm:t>
    </dgm:pt>
    <dgm:pt modelId="{07A85D28-3B6B-4F81-B83C-2C3F3273397C}" type="sibTrans" cxnId="{C5CBFA7E-2515-4C69-ABCA-F65BD5EF5F0C}">
      <dgm:prSet/>
      <dgm:spPr/>
      <dgm:t>
        <a:bodyPr/>
        <a:lstStyle/>
        <a:p>
          <a:endParaRPr lang="en-US"/>
        </a:p>
      </dgm:t>
    </dgm:pt>
    <dgm:pt modelId="{9D993966-745F-41B8-8991-E45A67F8689C}">
      <dgm:prSet phldrT="[Text]"/>
      <dgm:spPr/>
      <dgm:t>
        <a:bodyPr/>
        <a:lstStyle/>
        <a:p>
          <a:r>
            <a:rPr lang="en-US" dirty="0" smtClean="0"/>
            <a:t>coverage</a:t>
          </a:r>
          <a:endParaRPr lang="en-US" dirty="0"/>
        </a:p>
      </dgm:t>
    </dgm:pt>
    <dgm:pt modelId="{80C7BA6A-EA47-4595-851B-93404FFFADAC}" type="parTrans" cxnId="{06A932B1-A5D4-4B8E-B84A-A38241E4419F}">
      <dgm:prSet/>
      <dgm:spPr/>
      <dgm:t>
        <a:bodyPr/>
        <a:lstStyle/>
        <a:p>
          <a:endParaRPr lang="en-US"/>
        </a:p>
      </dgm:t>
    </dgm:pt>
    <dgm:pt modelId="{47B3C8EC-D2A4-4986-A0E5-68CD8826676C}" type="sibTrans" cxnId="{06A932B1-A5D4-4B8E-B84A-A38241E4419F}">
      <dgm:prSet/>
      <dgm:spPr/>
      <dgm:t>
        <a:bodyPr/>
        <a:lstStyle/>
        <a:p>
          <a:endParaRPr lang="en-US"/>
        </a:p>
      </dgm:t>
    </dgm:pt>
    <dgm:pt modelId="{6771741A-EDDD-4FA4-9B0F-5F97E9D044FE}" type="pres">
      <dgm:prSet presAssocID="{9F139A14-72C6-46DF-BD4D-1B2EA77B119D}" presName="arrowDiagram" presStyleCnt="0">
        <dgm:presLayoutVars>
          <dgm:chMax val="5"/>
          <dgm:dir/>
          <dgm:resizeHandles val="exact"/>
        </dgm:presLayoutVars>
      </dgm:prSet>
      <dgm:spPr/>
    </dgm:pt>
    <dgm:pt modelId="{449E3491-94C7-4087-AA9D-71FE216FDD23}" type="pres">
      <dgm:prSet presAssocID="{9F139A14-72C6-46DF-BD4D-1B2EA77B119D}" presName="arrow" presStyleLbl="bgShp" presStyleIdx="0" presStyleCnt="1"/>
      <dgm:spPr/>
    </dgm:pt>
    <dgm:pt modelId="{3E717E32-01B5-492D-9B90-3DE62B6B9099}" type="pres">
      <dgm:prSet presAssocID="{9F139A14-72C6-46DF-BD4D-1B2EA77B119D}" presName="arrowDiagram3" presStyleCnt="0"/>
      <dgm:spPr/>
    </dgm:pt>
    <dgm:pt modelId="{038D2253-25FA-4BF1-B250-BB1F434268DB}" type="pres">
      <dgm:prSet presAssocID="{E1433F85-D080-4049-98B4-393A312E2E60}" presName="bullet3a" presStyleLbl="node1" presStyleIdx="0" presStyleCnt="3"/>
      <dgm:spPr/>
    </dgm:pt>
    <dgm:pt modelId="{B4A313F3-F599-475C-9158-F786AF6326ED}" type="pres">
      <dgm:prSet presAssocID="{E1433F85-D080-4049-98B4-393A312E2E60}" presName="textBox3a" presStyleLbl="revTx" presStyleIdx="0" presStyleCnt="3">
        <dgm:presLayoutVars>
          <dgm:bulletEnabled val="1"/>
        </dgm:presLayoutVars>
      </dgm:prSet>
      <dgm:spPr/>
      <dgm:t>
        <a:bodyPr/>
        <a:lstStyle/>
        <a:p>
          <a:endParaRPr lang="en-US"/>
        </a:p>
      </dgm:t>
    </dgm:pt>
    <dgm:pt modelId="{C2F36D31-291E-455C-A0D4-46797C1F86BD}" type="pres">
      <dgm:prSet presAssocID="{248343D9-5570-458A-9BD5-39DBF43662E8}" presName="bullet3b" presStyleLbl="node1" presStyleIdx="1" presStyleCnt="3"/>
      <dgm:spPr/>
    </dgm:pt>
    <dgm:pt modelId="{57CDF424-F2FF-4EC8-AD10-BA0794D6AB1B}" type="pres">
      <dgm:prSet presAssocID="{248343D9-5570-458A-9BD5-39DBF43662E8}" presName="textBox3b" presStyleLbl="revTx" presStyleIdx="1" presStyleCnt="3" custScaleX="134848" custLinFactNeighborX="21969" custLinFactNeighborY="-2607">
        <dgm:presLayoutVars>
          <dgm:bulletEnabled val="1"/>
        </dgm:presLayoutVars>
      </dgm:prSet>
      <dgm:spPr/>
      <dgm:t>
        <a:bodyPr/>
        <a:lstStyle/>
        <a:p>
          <a:endParaRPr lang="en-US"/>
        </a:p>
      </dgm:t>
    </dgm:pt>
    <dgm:pt modelId="{C144D728-6095-44FE-869B-72AA9CDAF267}" type="pres">
      <dgm:prSet presAssocID="{9D993966-745F-41B8-8991-E45A67F8689C}" presName="bullet3c" presStyleLbl="node1" presStyleIdx="2" presStyleCnt="3"/>
      <dgm:spPr/>
    </dgm:pt>
    <dgm:pt modelId="{B95697B4-4D8B-4B1B-90AE-43BB0BFE8A49}" type="pres">
      <dgm:prSet presAssocID="{9D993966-745F-41B8-8991-E45A67F8689C}" presName="textBox3c" presStyleLbl="revTx" presStyleIdx="2" presStyleCnt="3">
        <dgm:presLayoutVars>
          <dgm:bulletEnabled val="1"/>
        </dgm:presLayoutVars>
      </dgm:prSet>
      <dgm:spPr/>
      <dgm:t>
        <a:bodyPr/>
        <a:lstStyle/>
        <a:p>
          <a:endParaRPr lang="en-US"/>
        </a:p>
      </dgm:t>
    </dgm:pt>
  </dgm:ptLst>
  <dgm:cxnLst>
    <dgm:cxn modelId="{E58A50C2-1981-48FB-9C8B-CF1EEE39217C}" srcId="{9F139A14-72C6-46DF-BD4D-1B2EA77B119D}" destId="{E1433F85-D080-4049-98B4-393A312E2E60}" srcOrd="0" destOrd="0" parTransId="{4663DFF9-5C1A-490E-9B88-B658E1A2FC15}" sibTransId="{2A7C194E-713C-4A23-94CB-D5F841F1CA5E}"/>
    <dgm:cxn modelId="{B4648ED1-E5D0-449A-B8C3-F46868E86C1A}" type="presOf" srcId="{9D993966-745F-41B8-8991-E45A67F8689C}" destId="{B95697B4-4D8B-4B1B-90AE-43BB0BFE8A49}" srcOrd="0" destOrd="0" presId="urn:microsoft.com/office/officeart/2005/8/layout/arrow2"/>
    <dgm:cxn modelId="{5029BAD8-B6A9-44BF-89EB-21E0863D46D8}" type="presOf" srcId="{E1433F85-D080-4049-98B4-393A312E2E60}" destId="{B4A313F3-F599-475C-9158-F786AF6326ED}" srcOrd="0" destOrd="0" presId="urn:microsoft.com/office/officeart/2005/8/layout/arrow2"/>
    <dgm:cxn modelId="{06A932B1-A5D4-4B8E-B84A-A38241E4419F}" srcId="{9F139A14-72C6-46DF-BD4D-1B2EA77B119D}" destId="{9D993966-745F-41B8-8991-E45A67F8689C}" srcOrd="2" destOrd="0" parTransId="{80C7BA6A-EA47-4595-851B-93404FFFADAC}" sibTransId="{47B3C8EC-D2A4-4986-A0E5-68CD8826676C}"/>
    <dgm:cxn modelId="{C5CBFA7E-2515-4C69-ABCA-F65BD5EF5F0C}" srcId="{9F139A14-72C6-46DF-BD4D-1B2EA77B119D}" destId="{248343D9-5570-458A-9BD5-39DBF43662E8}" srcOrd="1" destOrd="0" parTransId="{E2116BF5-0AE9-452B-BEDF-AD6AE2A4C4E5}" sibTransId="{07A85D28-3B6B-4F81-B83C-2C3F3273397C}"/>
    <dgm:cxn modelId="{A4C976AA-CA2A-49D4-93FD-C36EBB0E8D57}" type="presOf" srcId="{9F139A14-72C6-46DF-BD4D-1B2EA77B119D}" destId="{6771741A-EDDD-4FA4-9B0F-5F97E9D044FE}" srcOrd="0" destOrd="0" presId="urn:microsoft.com/office/officeart/2005/8/layout/arrow2"/>
    <dgm:cxn modelId="{5E7E7789-DF69-496A-BA17-32003438BF94}" type="presOf" srcId="{248343D9-5570-458A-9BD5-39DBF43662E8}" destId="{57CDF424-F2FF-4EC8-AD10-BA0794D6AB1B}" srcOrd="0" destOrd="0" presId="urn:microsoft.com/office/officeart/2005/8/layout/arrow2"/>
    <dgm:cxn modelId="{B03B8D0F-9953-4A7A-BC69-60597E3E10A5}" type="presParOf" srcId="{6771741A-EDDD-4FA4-9B0F-5F97E9D044FE}" destId="{449E3491-94C7-4087-AA9D-71FE216FDD23}" srcOrd="0" destOrd="0" presId="urn:microsoft.com/office/officeart/2005/8/layout/arrow2"/>
    <dgm:cxn modelId="{FA64CF89-D248-4F68-ABF9-CEE2C0A45CB2}" type="presParOf" srcId="{6771741A-EDDD-4FA4-9B0F-5F97E9D044FE}" destId="{3E717E32-01B5-492D-9B90-3DE62B6B9099}" srcOrd="1" destOrd="0" presId="urn:microsoft.com/office/officeart/2005/8/layout/arrow2"/>
    <dgm:cxn modelId="{C8079262-6BF7-47A5-8F2B-FA5D10AA0D6B}" type="presParOf" srcId="{3E717E32-01B5-492D-9B90-3DE62B6B9099}" destId="{038D2253-25FA-4BF1-B250-BB1F434268DB}" srcOrd="0" destOrd="0" presId="urn:microsoft.com/office/officeart/2005/8/layout/arrow2"/>
    <dgm:cxn modelId="{8C229008-E3CD-44E5-A306-16232ECBE6C5}" type="presParOf" srcId="{3E717E32-01B5-492D-9B90-3DE62B6B9099}" destId="{B4A313F3-F599-475C-9158-F786AF6326ED}" srcOrd="1" destOrd="0" presId="urn:microsoft.com/office/officeart/2005/8/layout/arrow2"/>
    <dgm:cxn modelId="{F37C260E-53BD-4981-849B-CE83ACB989C5}" type="presParOf" srcId="{3E717E32-01B5-492D-9B90-3DE62B6B9099}" destId="{C2F36D31-291E-455C-A0D4-46797C1F86BD}" srcOrd="2" destOrd="0" presId="urn:microsoft.com/office/officeart/2005/8/layout/arrow2"/>
    <dgm:cxn modelId="{AFF10DD5-8364-4000-8202-F2D6E1B103CD}" type="presParOf" srcId="{3E717E32-01B5-492D-9B90-3DE62B6B9099}" destId="{57CDF424-F2FF-4EC8-AD10-BA0794D6AB1B}" srcOrd="3" destOrd="0" presId="urn:microsoft.com/office/officeart/2005/8/layout/arrow2"/>
    <dgm:cxn modelId="{248EAF78-3E7A-421C-ACBE-7795A3245CE4}" type="presParOf" srcId="{3E717E32-01B5-492D-9B90-3DE62B6B9099}" destId="{C144D728-6095-44FE-869B-72AA9CDAF267}" srcOrd="4" destOrd="0" presId="urn:microsoft.com/office/officeart/2005/8/layout/arrow2"/>
    <dgm:cxn modelId="{0DAC76FE-6B0B-4672-9C49-2022932ED617}" type="presParOf" srcId="{3E717E32-01B5-492D-9B90-3DE62B6B9099}" destId="{B95697B4-4D8B-4B1B-90AE-43BB0BFE8A49}"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E3491-94C7-4087-AA9D-71FE216FDD23}">
      <dsp:nvSpPr>
        <dsp:cNvPr id="0" name=""/>
        <dsp:cNvSpPr/>
      </dsp:nvSpPr>
      <dsp:spPr>
        <a:xfrm>
          <a:off x="0" y="123824"/>
          <a:ext cx="8382000" cy="523875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8D2253-25FA-4BF1-B250-BB1F434268DB}">
      <dsp:nvSpPr>
        <dsp:cNvPr id="0" name=""/>
        <dsp:cNvSpPr/>
      </dsp:nvSpPr>
      <dsp:spPr>
        <a:xfrm>
          <a:off x="1064514" y="3739610"/>
          <a:ext cx="217932" cy="2179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A313F3-F599-475C-9158-F786AF6326ED}">
      <dsp:nvSpPr>
        <dsp:cNvPr id="0" name=""/>
        <dsp:cNvSpPr/>
      </dsp:nvSpPr>
      <dsp:spPr>
        <a:xfrm>
          <a:off x="1173480" y="3848576"/>
          <a:ext cx="1953006" cy="1513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78" tIns="0" rIns="0" bIns="0" numCol="1" spcCol="1270" anchor="t" anchorCtr="0">
          <a:noAutofit/>
        </a:bodyPr>
        <a:lstStyle/>
        <a:p>
          <a:pPr lvl="0" algn="l" defTabSz="1466850">
            <a:lnSpc>
              <a:spcPct val="90000"/>
            </a:lnSpc>
            <a:spcBef>
              <a:spcPct val="0"/>
            </a:spcBef>
            <a:spcAft>
              <a:spcPct val="35000"/>
            </a:spcAft>
          </a:pPr>
          <a:r>
            <a:rPr lang="en-US" sz="3300" kern="1200" dirty="0" err="1" smtClean="0"/>
            <a:t>fastq</a:t>
          </a:r>
          <a:endParaRPr lang="en-US" sz="3300" kern="1200" dirty="0"/>
        </a:p>
      </dsp:txBody>
      <dsp:txXfrm>
        <a:off x="1173480" y="3848576"/>
        <a:ext cx="1953006" cy="1513998"/>
      </dsp:txXfrm>
    </dsp:sp>
    <dsp:sp modelId="{C2F36D31-291E-455C-A0D4-46797C1F86BD}">
      <dsp:nvSpPr>
        <dsp:cNvPr id="0" name=""/>
        <dsp:cNvSpPr/>
      </dsp:nvSpPr>
      <dsp:spPr>
        <a:xfrm>
          <a:off x="2988183" y="2315717"/>
          <a:ext cx="393954" cy="393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CDF424-F2FF-4EC8-AD10-BA0794D6AB1B}">
      <dsp:nvSpPr>
        <dsp:cNvPr id="0" name=""/>
        <dsp:cNvSpPr/>
      </dsp:nvSpPr>
      <dsp:spPr>
        <a:xfrm>
          <a:off x="3276590" y="2438398"/>
          <a:ext cx="2712710" cy="284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48" tIns="0" rIns="0" bIns="0" numCol="1" spcCol="1270" anchor="t" anchorCtr="0">
          <a:noAutofit/>
        </a:bodyPr>
        <a:lstStyle/>
        <a:p>
          <a:pPr lvl="0" algn="l" defTabSz="1466850">
            <a:lnSpc>
              <a:spcPct val="90000"/>
            </a:lnSpc>
            <a:spcBef>
              <a:spcPct val="0"/>
            </a:spcBef>
            <a:spcAft>
              <a:spcPct val="35000"/>
            </a:spcAft>
          </a:pPr>
          <a:r>
            <a:rPr lang="en-US" sz="3300" kern="1200" dirty="0" smtClean="0"/>
            <a:t>SAM/BAM</a:t>
          </a:r>
          <a:endParaRPr lang="en-US" sz="3300" kern="1200" dirty="0"/>
        </a:p>
      </dsp:txBody>
      <dsp:txXfrm>
        <a:off x="3276590" y="2438398"/>
        <a:ext cx="2712710" cy="2849880"/>
      </dsp:txXfrm>
    </dsp:sp>
    <dsp:sp modelId="{C144D728-6095-44FE-869B-72AA9CDAF267}">
      <dsp:nvSpPr>
        <dsp:cNvPr id="0" name=""/>
        <dsp:cNvSpPr/>
      </dsp:nvSpPr>
      <dsp:spPr>
        <a:xfrm>
          <a:off x="5301615" y="1449228"/>
          <a:ext cx="544830" cy="5448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5697B4-4D8B-4B1B-90AE-43BB0BFE8A49}">
      <dsp:nvSpPr>
        <dsp:cNvPr id="0" name=""/>
        <dsp:cNvSpPr/>
      </dsp:nvSpPr>
      <dsp:spPr>
        <a:xfrm>
          <a:off x="5574030" y="1721643"/>
          <a:ext cx="2011680" cy="3640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94" tIns="0" rIns="0" bIns="0" numCol="1" spcCol="1270" anchor="t" anchorCtr="0">
          <a:noAutofit/>
        </a:bodyPr>
        <a:lstStyle/>
        <a:p>
          <a:pPr lvl="0" algn="l" defTabSz="1466850">
            <a:lnSpc>
              <a:spcPct val="90000"/>
            </a:lnSpc>
            <a:spcBef>
              <a:spcPct val="0"/>
            </a:spcBef>
            <a:spcAft>
              <a:spcPct val="35000"/>
            </a:spcAft>
          </a:pPr>
          <a:r>
            <a:rPr lang="en-US" sz="3300" kern="1200" dirty="0" smtClean="0"/>
            <a:t>coverage</a:t>
          </a:r>
          <a:endParaRPr lang="en-US" sz="3300" kern="1200" dirty="0"/>
        </a:p>
      </dsp:txBody>
      <dsp:txXfrm>
        <a:off x="5574030" y="1721643"/>
        <a:ext cx="2011680" cy="364093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E9CDDD-0EC1-4FDF-9BBF-5EF1ABF01A96}" type="datetimeFigureOut">
              <a:rPr lang="en-US" smtClean="0"/>
              <a:t>8/23/15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945D2C-1F41-4274-AD4B-BB3D953ED4F1}" type="slidenum">
              <a:rPr lang="en-US" smtClean="0"/>
              <a:t>‹#›</a:t>
            </a:fld>
            <a:endParaRPr lang="en-US"/>
          </a:p>
        </p:txBody>
      </p:sp>
    </p:spTree>
    <p:extLst>
      <p:ext uri="{BB962C8B-B14F-4D97-AF65-F5344CB8AC3E}">
        <p14:creationId xmlns:p14="http://schemas.microsoft.com/office/powerpoint/2010/main" val="186698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morning. How are you? Today we’ll talk about </a:t>
            </a:r>
            <a:r>
              <a:rPr lang="en-US" dirty="0" smtClean="0"/>
              <a:t>Data formats and visualization in next-generation sequencing analysis.</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a:t>
            </a:fld>
            <a:endParaRPr lang="en-US"/>
          </a:p>
        </p:txBody>
      </p:sp>
    </p:spTree>
    <p:extLst>
      <p:ext uri="{BB962C8B-B14F-4D97-AF65-F5344CB8AC3E}">
        <p14:creationId xmlns:p14="http://schemas.microsoft.com/office/powerpoint/2010/main" val="4071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trickiest</a:t>
            </a:r>
            <a:r>
              <a:rPr lang="en-US" baseline="0" dirty="0" smtClean="0"/>
              <a:t> part of a </a:t>
            </a:r>
            <a:r>
              <a:rPr lang="en-US" baseline="0" dirty="0" err="1" smtClean="0"/>
              <a:t>fastq</a:t>
            </a:r>
            <a:r>
              <a:rPr lang="en-US" baseline="0" dirty="0" smtClean="0"/>
              <a:t> file is probably the sequence quality encoding. The definition of a quality score is that it is an integer representation of the probability p that the corresponding base pair is incorrect. There has been two variants in terms of how the quality score is calculated. In the standard Sanger encoding, q equals negative 10 times log10 p. while in the </a:t>
            </a:r>
            <a:r>
              <a:rPr lang="en-US" baseline="0" dirty="0" err="1" smtClean="0"/>
              <a:t>illumina</a:t>
            </a:r>
            <a:r>
              <a:rPr lang="en-US" baseline="0" dirty="0" smtClean="0"/>
              <a:t> encoding prior to version 1.3, q equals negative 10 times log10 p over 1 minus p. so the two versions are slightly different. But you can see that when p is very small, they are almost identical.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11</a:t>
            </a:fld>
            <a:endParaRPr lang="en-US"/>
          </a:p>
        </p:txBody>
      </p:sp>
    </p:spTree>
    <p:extLst>
      <p:ext uri="{BB962C8B-B14F-4D97-AF65-F5344CB8AC3E}">
        <p14:creationId xmlns:p14="http://schemas.microsoft.com/office/powerpoint/2010/main" val="4166656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quality score encoding actually leads to very intuitive interpretation. </a:t>
            </a:r>
            <a:r>
              <a:rPr lang="en-US" dirty="0" smtClean="0"/>
              <a:t>Using the Sanger encoding as an example</a:t>
            </a:r>
            <a:r>
              <a:rPr lang="en-US" baseline="0" dirty="0" smtClean="0"/>
              <a:t>, if the score equals 10, that means 1 out of 10 base calls is incorrect, or the base call accuracy is 90%. If the score is 20, 1 out of 100 base calls is incorrect, base call accuracy is 99%. If it is 30, base call accuracy is 99.9%, and so on.</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12</a:t>
            </a:fld>
            <a:endParaRPr lang="en-US"/>
          </a:p>
        </p:txBody>
      </p:sp>
    </p:spTree>
    <p:extLst>
      <p:ext uri="{BB962C8B-B14F-4D97-AF65-F5344CB8AC3E}">
        <p14:creationId xmlns:p14="http://schemas.microsoft.com/office/powerpoint/2010/main" val="166782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represent the quality scores in a concise</a:t>
            </a:r>
            <a:r>
              <a:rPr lang="en-US" baseline="0" dirty="0" smtClean="0"/>
              <a:t> fashion, each score is recorded as an </a:t>
            </a:r>
            <a:r>
              <a:rPr lang="en-US" baseline="0" dirty="0" err="1" smtClean="0"/>
              <a:t>ascii</a:t>
            </a:r>
            <a:r>
              <a:rPr lang="en-US" baseline="0" dirty="0" smtClean="0"/>
              <a:t> symbol. The formula to do this is to add an offset to the score and look for the symbol in this </a:t>
            </a:r>
            <a:r>
              <a:rPr lang="en-US" baseline="0" dirty="0" err="1" smtClean="0"/>
              <a:t>ascii</a:t>
            </a:r>
            <a:r>
              <a:rPr lang="en-US" baseline="0" dirty="0" smtClean="0"/>
              <a:t> table on the right side. And again, there are two variants in doing this. In the case of </a:t>
            </a:r>
            <a:r>
              <a:rPr lang="en-US" baseline="0" dirty="0" err="1" smtClean="0"/>
              <a:t>illumina</a:t>
            </a:r>
            <a:r>
              <a:rPr lang="en-US" baseline="0" dirty="0" smtClean="0"/>
              <a:t> score, the offset is 64 before version 1.8. while for Sanger score, the offset is 33. since a quality score is typically between 0 and 40, if it is 33 encoding, then it is represented as one of these symbols. While if it is 64 encoding, then it is represented as one of these symbols. this leas to the following rule of thumb in practice. If somebody throws you a </a:t>
            </a:r>
            <a:r>
              <a:rPr lang="en-US" baseline="0" dirty="0" err="1" smtClean="0"/>
              <a:t>fastq</a:t>
            </a:r>
            <a:r>
              <a:rPr lang="en-US" baseline="0" dirty="0" smtClean="0"/>
              <a:t> file without letting you know where it comes from. You can just open the </a:t>
            </a:r>
            <a:r>
              <a:rPr lang="en-US" baseline="0" dirty="0" err="1" smtClean="0"/>
              <a:t>fastq</a:t>
            </a:r>
            <a:r>
              <a:rPr lang="en-US" baseline="0" dirty="0" smtClean="0"/>
              <a:t> file, look at the quality scores, if they are mostly signs, numbers, and big letters, then they are 33 encoded. If they are mostly big letters, brackets and little letters, then they are 64 encoded.</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13</a:t>
            </a:fld>
            <a:endParaRPr lang="en-US"/>
          </a:p>
        </p:txBody>
      </p:sp>
    </p:spTree>
    <p:extLst>
      <p:ext uri="{BB962C8B-B14F-4D97-AF65-F5344CB8AC3E}">
        <p14:creationId xmlns:p14="http://schemas.microsoft.com/office/powerpoint/2010/main" val="2259749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So we’ve</a:t>
            </a:r>
            <a:r>
              <a:rPr lang="en-US" sz="1200" baseline="0" dirty="0" smtClean="0"/>
              <a:t> talked so much about the format of </a:t>
            </a:r>
            <a:r>
              <a:rPr lang="en-US" sz="1200" baseline="0" dirty="0" err="1" smtClean="0"/>
              <a:t>fastq</a:t>
            </a:r>
            <a:r>
              <a:rPr lang="en-US" sz="1200" baseline="0" dirty="0" smtClean="0"/>
              <a:t> files. What can we do about them? Well, the first thing we often do is to check the quality of the sequencing. We have a quality score for each nucleotide of each short read, it’s very easy to get an average score for this read. Repeating the procedure for all reads in your library, you can get an overall feel about the quality of your library. Some other interesting things to check is like the GC content. It is known that on the old </a:t>
            </a:r>
            <a:r>
              <a:rPr lang="en-US" sz="1200" baseline="0" dirty="0" err="1" smtClean="0"/>
              <a:t>illumina</a:t>
            </a:r>
            <a:r>
              <a:rPr lang="en-US" sz="1200" baseline="0" dirty="0" smtClean="0"/>
              <a:t> machines, the sequenced reads tend to be GC rich. And you can also calculate the enrichment of different k-</a:t>
            </a:r>
            <a:r>
              <a:rPr lang="en-US" sz="1200" baseline="0" dirty="0" err="1" smtClean="0"/>
              <a:t>mers</a:t>
            </a:r>
            <a:r>
              <a:rPr lang="en-US" sz="1200" baseline="0" dirty="0" smtClean="0"/>
              <a:t>. Sometimes, your library may become contaminated, and you’ll see spikes of enrichment of different k-</a:t>
            </a:r>
            <a:r>
              <a:rPr lang="en-US" sz="1200" baseline="0" dirty="0" err="1" smtClean="0"/>
              <a:t>mers</a:t>
            </a:r>
            <a:r>
              <a:rPr lang="en-US" sz="1200" baseline="0" dirty="0" smtClean="0"/>
              <a:t>. After quality check, you may also want to perform preprocessing on your </a:t>
            </a:r>
            <a:r>
              <a:rPr lang="en-US" sz="1200" baseline="0" dirty="0" err="1" smtClean="0"/>
              <a:t>fastq</a:t>
            </a:r>
            <a:r>
              <a:rPr lang="en-US" sz="1200" baseline="0" dirty="0" smtClean="0"/>
              <a:t> files. In the case of micro RNA sequencing, this is a must-do because micro RNAs are very short, about 20bp. While your read length may be much longer than that. So you’ll see adapter sequences at the 3’ end of the short reads and they must be clipped before alignment. </a:t>
            </a:r>
            <a:endParaRPr lang="en-US" sz="1200" dirty="0"/>
          </a:p>
        </p:txBody>
      </p:sp>
      <p:sp>
        <p:nvSpPr>
          <p:cNvPr id="4" name="Slide Number Placeholder 3"/>
          <p:cNvSpPr>
            <a:spLocks noGrp="1"/>
          </p:cNvSpPr>
          <p:nvPr>
            <p:ph type="sldNum" sz="quarter" idx="10"/>
          </p:nvPr>
        </p:nvSpPr>
        <p:spPr/>
        <p:txBody>
          <a:bodyPr/>
          <a:lstStyle/>
          <a:p>
            <a:fld id="{5D945D2C-1F41-4274-AD4B-BB3D953ED4F1}" type="slidenum">
              <a:rPr lang="en-US" smtClean="0"/>
              <a:t>14</a:t>
            </a:fld>
            <a:endParaRPr lang="en-US"/>
          </a:p>
        </p:txBody>
      </p:sp>
    </p:spTree>
    <p:extLst>
      <p:ext uri="{BB962C8B-B14F-4D97-AF65-F5344CB8AC3E}">
        <p14:creationId xmlns:p14="http://schemas.microsoft.com/office/powerpoint/2010/main" val="3451933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15</a:t>
            </a:fld>
            <a:endParaRPr lang="en-US"/>
          </a:p>
        </p:txBody>
      </p:sp>
    </p:spTree>
    <p:extLst>
      <p:ext uri="{BB962C8B-B14F-4D97-AF65-F5344CB8AC3E}">
        <p14:creationId xmlns:p14="http://schemas.microsoft.com/office/powerpoint/2010/main" val="1932590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Fastq</a:t>
            </a:r>
            <a:r>
              <a:rPr lang="en-US" baseline="0" dirty="0" smtClean="0"/>
              <a:t> files are just the raw sequence reads and they must be aligned to the reference genome to make any sense. This works by building an index on the reference sequences so that the alignment can be done efficiently. Luckily, you don’t have to do it yourself. Sequence alignment has been a very hot field in the past decade and there are many choices when it comes to short read alignment. Some popular choices are like BWA, bowtie, map, soap, etc.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16</a:t>
            </a:fld>
            <a:endParaRPr lang="en-US"/>
          </a:p>
        </p:txBody>
      </p:sp>
    </p:spTree>
    <p:extLst>
      <p:ext uri="{BB962C8B-B14F-4D97-AF65-F5344CB8AC3E}">
        <p14:creationId xmlns:p14="http://schemas.microsoft.com/office/powerpoint/2010/main" val="553156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a:t>
            </a:r>
            <a:r>
              <a:rPr lang="en-US" baseline="0" dirty="0" smtClean="0"/>
              <a:t> few years ago, each alignment software will produce alignment files in their own format. If you are an application developer, this really sucks. That basically means you’ll have to write your program like a </a:t>
            </a:r>
            <a:r>
              <a:rPr lang="en-US" baseline="0" dirty="0" err="1" smtClean="0"/>
              <a:t>swiss</a:t>
            </a:r>
            <a:r>
              <a:rPr lang="en-US" baseline="0" dirty="0" smtClean="0"/>
              <a:t> knife so that it can read all these formats properly. Finally, a group of researchers, mainly from the Sanger institute and the broad institute, developed a format called SAM which is supposed to be a generic format for sequence alignment. And it soon becomes the standard.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17</a:t>
            </a:fld>
            <a:endParaRPr lang="en-US"/>
          </a:p>
        </p:txBody>
      </p:sp>
    </p:spTree>
    <p:extLst>
      <p:ext uri="{BB962C8B-B14F-4D97-AF65-F5344CB8AC3E}">
        <p14:creationId xmlns:p14="http://schemas.microsoft.com/office/powerpoint/2010/main" val="2525638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instead of giving</a:t>
            </a:r>
            <a:r>
              <a:rPr lang="en-US" baseline="0" dirty="0" smtClean="0"/>
              <a:t> you an elaboration on the SAM format, I’d like to flip the question and ask, if you were going to design an alignment format, what will you put there? first, each short read comes with a sequence id, then you want to know which chromosome it has been aligned, and of course, the starting position of the alignment. Due to the existence of sequencing errors, and especially the repetitive regions on the genome, the sequence alignment cannot be 100% accurate. So you want to associate each alignment with a mapping quality score. In the case of mismatch, insertions or deletions, you also need to describe that using a string called CIGAR. Finally, you can keep the raw sequences and quality strings just in case some programs may need them.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18</a:t>
            </a:fld>
            <a:endParaRPr lang="en-US"/>
          </a:p>
        </p:txBody>
      </p:sp>
    </p:spTree>
    <p:extLst>
      <p:ext uri="{BB962C8B-B14F-4D97-AF65-F5344CB8AC3E}">
        <p14:creationId xmlns:p14="http://schemas.microsoft.com/office/powerpoint/2010/main" val="111980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actual Sam</a:t>
            </a:r>
            <a:r>
              <a:rPr lang="en-US" baseline="0" dirty="0" smtClean="0"/>
              <a:t> format is just like what I described. It has 11 required fields that are separated by the tab. If you are interested to know more details, you can go to its website and read the specification. An example line of a sam file is </a:t>
            </a:r>
            <a:r>
              <a:rPr lang="en-US" baseline="0" dirty="0" err="1" smtClean="0"/>
              <a:t>sth</a:t>
            </a:r>
            <a:r>
              <a:rPr lang="en-US" baseline="0" dirty="0" smtClean="0"/>
              <a:t>. like this. And you may have hundreds of millions of lines like this in your sam file.</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19</a:t>
            </a:fld>
            <a:endParaRPr lang="en-US"/>
          </a:p>
        </p:txBody>
      </p:sp>
    </p:spTree>
    <p:extLst>
      <p:ext uri="{BB962C8B-B14F-4D97-AF65-F5344CB8AC3E}">
        <p14:creationId xmlns:p14="http://schemas.microsoft.com/office/powerpoint/2010/main" val="2889670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25000" dirty="0" smtClean="0"/>
              <a:t>As I mentioned earlier, the next-generation sequencers can produce a huge number of short reads these days, so the sam files can be very large. A sam file with one million short reads is around 200 mega bytes, and a file with 100 million reads is about 20 </a:t>
            </a:r>
            <a:r>
              <a:rPr lang="en-US" sz="1200" baseline="-25000" dirty="0" err="1" smtClean="0"/>
              <a:t>giga</a:t>
            </a:r>
            <a:r>
              <a:rPr lang="en-US" sz="1200" baseline="-25000" dirty="0" smtClean="0"/>
              <a:t> bytes. If you have a large project with many sequencing samples, the data storage could become a problem. So it totally makes sense that we should convert the text based sam into binary format for compression. The bam format is developed as the binary counter part of sam, which uses the standard </a:t>
            </a:r>
            <a:r>
              <a:rPr lang="en-US" sz="1200" baseline="-25000" dirty="0" err="1" smtClean="0"/>
              <a:t>gzip</a:t>
            </a:r>
            <a:r>
              <a:rPr lang="en-US" sz="1200" baseline="-25000" dirty="0" smtClean="0"/>
              <a:t> library for compression. And it has two parts: one is the compressed data and the other is the index. Having an index on the bam file is very useful because it allows random access to the short reads. For example, if you want to retrieve the aligned reads for a certain gene, you don’t want to go through the entire sam file. You just want that part of the file to be retrieved precisely. This kind of function can be very important for visualization and analysis.</a:t>
            </a:r>
            <a:endParaRPr lang="en-US" sz="1200" baseline="-25000" dirty="0"/>
          </a:p>
        </p:txBody>
      </p:sp>
      <p:sp>
        <p:nvSpPr>
          <p:cNvPr id="4" name="Slide Number Placeholder 3"/>
          <p:cNvSpPr>
            <a:spLocks noGrp="1"/>
          </p:cNvSpPr>
          <p:nvPr>
            <p:ph type="sldNum" sz="quarter" idx="10"/>
          </p:nvPr>
        </p:nvSpPr>
        <p:spPr/>
        <p:txBody>
          <a:bodyPr/>
          <a:lstStyle/>
          <a:p>
            <a:fld id="{5D945D2C-1F41-4274-AD4B-BB3D953ED4F1}" type="slidenum">
              <a:rPr lang="en-US" smtClean="0"/>
              <a:t>20</a:t>
            </a:fld>
            <a:endParaRPr lang="en-US" dirty="0"/>
          </a:p>
        </p:txBody>
      </p:sp>
    </p:spTree>
    <p:extLst>
      <p:ext uri="{BB962C8B-B14F-4D97-AF65-F5344CB8AC3E}">
        <p14:creationId xmlns:p14="http://schemas.microsoft.com/office/powerpoint/2010/main" val="76730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I want to briefly introduce myself. My name is Li Shen. I’m an assistant professor</a:t>
            </a:r>
            <a:r>
              <a:rPr lang="en-US" sz="1200" dirty="0" smtClean="0"/>
              <a:t> in the neuroscience department.</a:t>
            </a:r>
            <a:r>
              <a:rPr lang="en-US" sz="1200" baseline="0" dirty="0" smtClean="0"/>
              <a:t> This is my group’s website. And my group has two focuses: first, next-generation sequencing analysis. I have collaborations with many PIs in the department. Second, we are also highly interested in developing novel software to analyze the sequencing data. And I’ll talk about one of the of them in today’s lecture.</a:t>
            </a:r>
            <a:endParaRPr lang="en-US" sz="1200" dirty="0"/>
          </a:p>
        </p:txBody>
      </p:sp>
      <p:sp>
        <p:nvSpPr>
          <p:cNvPr id="4" name="Slide Number Placeholder 3"/>
          <p:cNvSpPr>
            <a:spLocks noGrp="1"/>
          </p:cNvSpPr>
          <p:nvPr>
            <p:ph type="sldNum" sz="quarter" idx="10"/>
          </p:nvPr>
        </p:nvSpPr>
        <p:spPr/>
        <p:txBody>
          <a:bodyPr/>
          <a:lstStyle/>
          <a:p>
            <a:fld id="{5D945D2C-1F41-4274-AD4B-BB3D953ED4F1}" type="slidenum">
              <a:rPr lang="en-US" smtClean="0"/>
              <a:t>2</a:t>
            </a:fld>
            <a:endParaRPr lang="en-US"/>
          </a:p>
        </p:txBody>
      </p:sp>
    </p:spTree>
    <p:extLst>
      <p:ext uri="{BB962C8B-B14F-4D97-AF65-F5344CB8AC3E}">
        <p14:creationId xmlns:p14="http://schemas.microsoft.com/office/powerpoint/2010/main" val="389394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25000" dirty="0" smtClean="0">
                <a:latin typeface="+mn-lt"/>
              </a:rPr>
              <a:t>There are roughly two types of computer storage – ram and </a:t>
            </a:r>
            <a:r>
              <a:rPr lang="en-US" sz="1200" baseline="-25000" dirty="0" err="1" smtClean="0">
                <a:latin typeface="+mn-lt"/>
              </a:rPr>
              <a:t>harddrive</a:t>
            </a:r>
            <a:r>
              <a:rPr lang="en-US" sz="1200" baseline="-25000" dirty="0" smtClean="0">
                <a:latin typeface="+mn-lt"/>
              </a:rPr>
              <a:t>. Rams are fast but they are also very expensive. To give you an example…on the other hand, </a:t>
            </a:r>
            <a:r>
              <a:rPr lang="en-US" sz="1200" baseline="-25000" dirty="0" err="1" smtClean="0">
                <a:latin typeface="+mn-lt"/>
              </a:rPr>
              <a:t>harddirves</a:t>
            </a:r>
            <a:r>
              <a:rPr lang="en-US" sz="1200" baseline="-25000" dirty="0" smtClean="0">
                <a:latin typeface="+mn-lt"/>
              </a:rPr>
              <a:t> are slow but much cheaper. For example, … so if you have a lot of data, you have to put them on a </a:t>
            </a:r>
            <a:r>
              <a:rPr lang="en-US" sz="1200" baseline="-25000" dirty="0" err="1" smtClean="0">
                <a:latin typeface="+mn-lt"/>
              </a:rPr>
              <a:t>harddrive</a:t>
            </a:r>
            <a:r>
              <a:rPr lang="en-US" sz="1200" baseline="-25000" dirty="0" smtClean="0">
                <a:latin typeface="+mn-lt"/>
              </a:rPr>
              <a:t>. So It’s important to understand how </a:t>
            </a:r>
            <a:r>
              <a:rPr lang="en-US" sz="1200" baseline="-25000" dirty="0" err="1" smtClean="0">
                <a:latin typeface="+mn-lt"/>
              </a:rPr>
              <a:t>darddirve</a:t>
            </a:r>
            <a:r>
              <a:rPr lang="en-US" sz="1200" baseline="-25000" dirty="0" smtClean="0">
                <a:latin typeface="+mn-lt"/>
              </a:rPr>
              <a:t> works so that you may optimize the speed. This is a nice picture of how the inside of a </a:t>
            </a:r>
            <a:r>
              <a:rPr lang="en-US" sz="1200" baseline="-25000" dirty="0" err="1" smtClean="0">
                <a:latin typeface="+mn-lt"/>
              </a:rPr>
              <a:t>harddrive</a:t>
            </a:r>
            <a:r>
              <a:rPr lang="en-US" sz="1200" baseline="-25000" dirty="0" smtClean="0">
                <a:latin typeface="+mn-lt"/>
              </a:rPr>
              <a:t> looks like. when a disk head reads data, it’s basically two steps. First, the disk has to rotate to the right </a:t>
            </a:r>
            <a:r>
              <a:rPr lang="en-US" sz="1200" baseline="-25000" dirty="0" err="1" smtClean="0">
                <a:latin typeface="+mn-lt"/>
              </a:rPr>
              <a:t>sectior</a:t>
            </a:r>
            <a:r>
              <a:rPr lang="en-US" sz="1200" baseline="-25000" dirty="0" smtClean="0">
                <a:latin typeface="+mn-lt"/>
              </a:rPr>
              <a:t> and</a:t>
            </a:r>
            <a:r>
              <a:rPr lang="en-US" sz="1200" baseline="0" dirty="0" smtClean="0">
                <a:latin typeface="+mn-lt"/>
              </a:rPr>
              <a:t> this mechanic arm moves the disk head to the right location</a:t>
            </a:r>
            <a:r>
              <a:rPr lang="en-US" sz="1200" baseline="-25000" dirty="0" smtClean="0">
                <a:latin typeface="+mn-lt"/>
              </a:rPr>
              <a:t>…this is called disk seek, it costs around 10 </a:t>
            </a:r>
            <a:r>
              <a:rPr lang="en-US" sz="1200" baseline="-25000" dirty="0" err="1" smtClean="0">
                <a:latin typeface="+mn-lt"/>
              </a:rPr>
              <a:t>ms</a:t>
            </a:r>
            <a:r>
              <a:rPr lang="en-US" sz="1200" baseline="-25000" dirty="0" smtClean="0">
                <a:latin typeface="+mn-lt"/>
              </a:rPr>
              <a:t> on a mobile and desktop computer. Once the disk head moves to the right location, it can start to read data. So imagine that your data are scattered all over the places, you will end up doing a lot of disk seeks and reads. That is very slow. However, if your data are sequentially located, you just need to do one disk seek and then start reading. That’ll save you a lot of time.</a:t>
            </a:r>
            <a:endParaRPr lang="en-US" sz="1200" baseline="-25000" dirty="0">
              <a:latin typeface="+mn-lt"/>
            </a:endParaRPr>
          </a:p>
        </p:txBody>
      </p:sp>
      <p:sp>
        <p:nvSpPr>
          <p:cNvPr id="4" name="Slide Number Placeholder 3"/>
          <p:cNvSpPr>
            <a:spLocks noGrp="1"/>
          </p:cNvSpPr>
          <p:nvPr>
            <p:ph type="sldNum" sz="quarter" idx="10"/>
          </p:nvPr>
        </p:nvSpPr>
        <p:spPr/>
        <p:txBody>
          <a:bodyPr/>
          <a:lstStyle/>
          <a:p>
            <a:fld id="{5D945D2C-1F41-4274-AD4B-BB3D953ED4F1}" type="slidenum">
              <a:rPr lang="en-US" smtClean="0"/>
              <a:t>21</a:t>
            </a:fld>
            <a:endParaRPr lang="en-US"/>
          </a:p>
        </p:txBody>
      </p:sp>
    </p:spTree>
    <p:extLst>
      <p:ext uri="{BB962C8B-B14F-4D97-AF65-F5344CB8AC3E}">
        <p14:creationId xmlns:p14="http://schemas.microsoft.com/office/powerpoint/2010/main" val="209381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and retrieving a large amount of data is a classic problem </a:t>
            </a:r>
            <a:r>
              <a:rPr lang="en-US" dirty="0" smtClean="0"/>
              <a:t>in computer science. Basically, you have a large amount of data</a:t>
            </a:r>
            <a:r>
              <a:rPr lang="en-US" baseline="0" dirty="0" smtClean="0"/>
              <a:t> that simply does not fit in your ram. Because hard drive is so much cheaper than ram, you can put the data on the hard drive </a:t>
            </a:r>
            <a:r>
              <a:rPr lang="en-US" baseline="0" dirty="0" err="1" smtClean="0"/>
              <a:t>intead</a:t>
            </a:r>
            <a:r>
              <a:rPr lang="en-US" baseline="0" dirty="0" smtClean="0"/>
              <a:t> and figure out a way to retrieve the data dynamically when you need them. The challenging part is how to design a smart algorithm to do it efficiently, since hard drive is much slower than ram. To be more specific, bam indexing is a nice solution. By using a binning strategy that separates the chromosome into bins of fixed size and creates a </a:t>
            </a:r>
            <a:r>
              <a:rPr lang="en-US" baseline="0" dirty="0" err="1" smtClean="0"/>
              <a:t>hierachical</a:t>
            </a:r>
            <a:r>
              <a:rPr lang="en-US" baseline="0" dirty="0" smtClean="0"/>
              <a:t> structure of bin size, we can retrieve the alignments for any interval query efficiently. Study also showed that for most queries of reading one gene into memory, only 1 disk seek is required. </a:t>
            </a:r>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22</a:t>
            </a:fld>
            <a:endParaRPr lang="en-US"/>
          </a:p>
        </p:txBody>
      </p:sp>
    </p:spTree>
    <p:extLst>
      <p:ext uri="{BB962C8B-B14F-4D97-AF65-F5344CB8AC3E}">
        <p14:creationId xmlns:p14="http://schemas.microsoft.com/office/powerpoint/2010/main" val="303648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short</a:t>
            </a:r>
            <a:r>
              <a:rPr lang="en-US" baseline="0" dirty="0" smtClean="0"/>
              <a:t> reads have been aligned to the reference sequences, we can convert the alignment information into read depth which basically tells you the number of times a base pair is covered by aligned short reads. Sometimes, this depth can be further normalized using the library size to get the read depth per million aligned reads. The purpose of doing this is to remove the effect of different library sizes so that two sequencing samples can be compared. There are many tools you can use to do this, such as the </a:t>
            </a:r>
            <a:r>
              <a:rPr lang="en-US" baseline="0" dirty="0" err="1" smtClean="0"/>
              <a:t>samtools</a:t>
            </a:r>
            <a:r>
              <a:rPr lang="en-US" baseline="0" dirty="0" smtClean="0"/>
              <a:t> depth or </a:t>
            </a:r>
            <a:r>
              <a:rPr lang="en-US" baseline="0" dirty="0" err="1" smtClean="0"/>
              <a:t>bedtools</a:t>
            </a:r>
            <a:r>
              <a:rPr lang="en-US" baseline="0" dirty="0" smtClean="0"/>
              <a:t>. Here is an example of the read depth calculation. Assuming we have four short reads aligned to the reference, then the depth at these four different positions are 1, 2, 3 and 4.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24</a:t>
            </a:fld>
            <a:endParaRPr lang="en-US"/>
          </a:p>
        </p:txBody>
      </p:sp>
    </p:spTree>
    <p:extLst>
      <p:ext uri="{BB962C8B-B14F-4D97-AF65-F5344CB8AC3E}">
        <p14:creationId xmlns:p14="http://schemas.microsoft.com/office/powerpoint/2010/main" val="3261284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 little about </a:t>
            </a:r>
            <a:r>
              <a:rPr lang="en-US" baseline="0" dirty="0" err="1" smtClean="0"/>
              <a:t>ngs.plot’s</a:t>
            </a:r>
            <a:r>
              <a:rPr lang="en-US" baseline="0" dirty="0" smtClean="0"/>
              <a:t> mechanisms under the hood. Coverage is the most important data structure in </a:t>
            </a:r>
            <a:r>
              <a:rPr lang="en-US" baseline="0" dirty="0" err="1" smtClean="0"/>
              <a:t>ngs.plot</a:t>
            </a:r>
            <a:r>
              <a:rPr lang="en-US" baseline="0" dirty="0" smtClean="0"/>
              <a:t>. It represents the enrichment on the whole genome and can be very large. Initially, we were using a method called </a:t>
            </a:r>
            <a:r>
              <a:rPr lang="en-US" baseline="0" dirty="0" err="1" smtClean="0"/>
              <a:t>rle</a:t>
            </a:r>
            <a:r>
              <a:rPr lang="en-US" baseline="0" dirty="0" smtClean="0"/>
              <a:t>, run length encoding for coverage storage. It basically encodes the data as a pair of value and the number of repeats. So it’s a very simple strategy. For marks that generate sharp peaks, such as h3k4me3, this works very well. Because it only has some values in a narrowed region and a lot of zeros everywhere else. So it’s a sparse vector and we can achieve very good compression.  For other marks such as h3k9me2, there is a continuous change of values. Then the compression becomes poor and we’ve got trouble. As a guideline in practice, the coverage file is typically 10-30MB for shallow peaks. So we can load the whole coverage vector into memory and it is very fast. However, for broad peaks, the coverage file is typically 300-700MB. It is very slow to load such a large file and it consumes a lot of memory. In the old time, we had a lot of machine crashes due to coverage loading. So we must figure out a better way to deal with this.</a:t>
            </a:r>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25</a:t>
            </a:fld>
            <a:endParaRPr lang="en-US"/>
          </a:p>
        </p:txBody>
      </p:sp>
    </p:spTree>
    <p:extLst>
      <p:ext uri="{BB962C8B-B14F-4D97-AF65-F5344CB8AC3E}">
        <p14:creationId xmlns:p14="http://schemas.microsoft.com/office/powerpoint/2010/main" val="1439966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format that is often used to describe read depth, which is called wiggle</a:t>
            </a:r>
            <a:r>
              <a:rPr lang="en-US" baseline="0" dirty="0" smtClean="0"/>
              <a:t> format. A wiggle file is a line oriented text file. There are two options to specify a wiggle file, they are variable step and fixed step. In variable step, you put down the chromosome name, the start position and the read depth. You can also specify the number of times that the depth should be repeated using parameter “span”. Here is an example wiggle file using variable step. It basically tells us that value 1 should be repeated 2 times at position 100 on chromosome 1; value 2 should be repeated 3 times at position 1000; and value 3 should be repeated 4 times at position 10,000.</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26</a:t>
            </a:fld>
            <a:endParaRPr lang="en-US"/>
          </a:p>
        </p:txBody>
      </p:sp>
    </p:spTree>
    <p:extLst>
      <p:ext uri="{BB962C8B-B14F-4D97-AF65-F5344CB8AC3E}">
        <p14:creationId xmlns:p14="http://schemas.microsoft.com/office/powerpoint/2010/main" val="583752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fixed step option,</a:t>
            </a:r>
            <a:r>
              <a:rPr lang="en-US" baseline="0" dirty="0" smtClean="0"/>
              <a:t> you specify the chromosome, start position, step and span, then just dump all the data in the following. In this example, you have 1 repeated for 3 times at 100, then jump to 200, repeat 2 for 3 times, and then jump to 300, repeat 3 for 3 times. The fixed step option can be useful when you want to use tiling windows to divide the reference sequences and then summarize for each window. … this is often used to represent the coverage information of a chip-</a:t>
            </a:r>
            <a:r>
              <a:rPr lang="en-US" baseline="0" dirty="0" err="1" smtClean="0"/>
              <a:t>seq</a:t>
            </a:r>
            <a:r>
              <a:rPr lang="en-US" baseline="0" dirty="0" smtClean="0"/>
              <a:t> sample.</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27</a:t>
            </a:fld>
            <a:endParaRPr lang="en-US"/>
          </a:p>
        </p:txBody>
      </p:sp>
    </p:spTree>
    <p:extLst>
      <p:ext uri="{BB962C8B-B14F-4D97-AF65-F5344CB8AC3E}">
        <p14:creationId xmlns:p14="http://schemas.microsoft.com/office/powerpoint/2010/main" val="2187284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Wiggle files are used to describe</a:t>
            </a:r>
            <a:r>
              <a:rPr lang="en-US" baseline="0" dirty="0" smtClean="0"/>
              <a:t> coverage information for the entire genome, then they can be huge. For example, if you want to calculate the average value for 10bp tiling windows, your wiggle will contain 300 million values for the human genome. So it makes sense to convert wiggles to binary format and then compress and index them. Jim </a:t>
            </a:r>
            <a:r>
              <a:rPr lang="en-US" baseline="0" dirty="0" err="1" smtClean="0"/>
              <a:t>kent</a:t>
            </a:r>
            <a:r>
              <a:rPr lang="en-US" baseline="0" dirty="0" smtClean="0"/>
              <a:t>, the guy who invented the </a:t>
            </a:r>
            <a:r>
              <a:rPr lang="en-US" baseline="0" dirty="0" err="1" smtClean="0"/>
              <a:t>ucsc</a:t>
            </a:r>
            <a:r>
              <a:rPr lang="en-US" baseline="0" dirty="0" smtClean="0"/>
              <a:t> genome browser, also invented bigwig format. In big wig, the wiggle information are compressed into </a:t>
            </a:r>
            <a:r>
              <a:rPr lang="en-US" baseline="0" dirty="0" err="1" smtClean="0"/>
              <a:t>gzip</a:t>
            </a:r>
            <a:r>
              <a:rPr lang="en-US" baseline="0" dirty="0" smtClean="0"/>
              <a:t> blocks and then indexed using a data structure called r-tree. In a way that is similar to bam file indexing.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28</a:t>
            </a:fld>
            <a:endParaRPr lang="en-US"/>
          </a:p>
        </p:txBody>
      </p:sp>
    </p:spTree>
    <p:extLst>
      <p:ext uri="{BB962C8B-B14F-4D97-AF65-F5344CB8AC3E}">
        <p14:creationId xmlns:p14="http://schemas.microsoft.com/office/powerpoint/2010/main" val="187988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now we’ve talked about </a:t>
            </a:r>
            <a:r>
              <a:rPr lang="en-US" dirty="0" err="1" smtClean="0"/>
              <a:t>coveage</a:t>
            </a:r>
            <a:r>
              <a:rPr lang="en-US" dirty="0" smtClean="0"/>
              <a:t> format, how can you visualize them? A genome browser can be a </a:t>
            </a:r>
            <a:r>
              <a:rPr lang="en-US" baseline="0" dirty="0" smtClean="0"/>
              <a:t>handy tool when it comes to visualizing sequencing data. Two popular choices are the </a:t>
            </a:r>
            <a:r>
              <a:rPr lang="en-US" baseline="0" dirty="0" err="1" smtClean="0"/>
              <a:t>ucsc</a:t>
            </a:r>
            <a:r>
              <a:rPr lang="en-US" baseline="0" dirty="0" smtClean="0"/>
              <a:t> genome browser and the </a:t>
            </a:r>
            <a:r>
              <a:rPr lang="en-US" baseline="0" dirty="0" err="1" smtClean="0"/>
              <a:t>igv</a:t>
            </a:r>
            <a:r>
              <a:rPr lang="en-US" baseline="0" dirty="0" smtClean="0"/>
              <a:t> genome browser. The pros of the </a:t>
            </a:r>
            <a:r>
              <a:rPr lang="en-US" baseline="0" dirty="0" err="1" smtClean="0"/>
              <a:t>ucsc</a:t>
            </a:r>
            <a:r>
              <a:rPr lang="en-US" baseline="0" dirty="0" smtClean="0"/>
              <a:t> is that it is very comprehensive. But if you want to see your own data, you’ll have to upload them via the internet. That can be cumbersome if you have a large amount of data. On the other hand, the </a:t>
            </a:r>
            <a:r>
              <a:rPr lang="en-US" baseline="0" dirty="0" err="1" smtClean="0"/>
              <a:t>igv</a:t>
            </a:r>
            <a:r>
              <a:rPr lang="en-US" baseline="0" dirty="0" smtClean="0"/>
              <a:t> genome browser is locally installed application. It is written in java so it basically run everywhere. The cons of the </a:t>
            </a:r>
            <a:r>
              <a:rPr lang="en-US" baseline="0" dirty="0" err="1" smtClean="0"/>
              <a:t>igv</a:t>
            </a:r>
            <a:r>
              <a:rPr lang="en-US" baseline="0" dirty="0" smtClean="0"/>
              <a:t> is that it contains less genome annotation.</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29</a:t>
            </a:fld>
            <a:endParaRPr lang="en-US"/>
          </a:p>
        </p:txBody>
      </p:sp>
    </p:spTree>
    <p:extLst>
      <p:ext uri="{BB962C8B-B14F-4D97-AF65-F5344CB8AC3E}">
        <p14:creationId xmlns:p14="http://schemas.microsoft.com/office/powerpoint/2010/main" val="2032713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spend the rest of my lecture talking about </a:t>
            </a:r>
            <a:r>
              <a:rPr lang="en-US" dirty="0" err="1" smtClean="0"/>
              <a:t>ngs.plot</a:t>
            </a:r>
            <a:r>
              <a:rPr lang="en-US" dirty="0" smtClean="0"/>
              <a:t>, a tool</a:t>
            </a:r>
            <a:r>
              <a:rPr lang="en-US" baseline="0" dirty="0" smtClean="0"/>
              <a:t> that my group has been focusing. It’s a very useful tool for global visualization of </a:t>
            </a:r>
            <a:r>
              <a:rPr lang="en-US" baseline="0" dirty="0" err="1" smtClean="0"/>
              <a:t>ngs</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33</a:t>
            </a:fld>
            <a:endParaRPr lang="en-US"/>
          </a:p>
        </p:txBody>
      </p:sp>
    </p:spTree>
    <p:extLst>
      <p:ext uri="{BB962C8B-B14F-4D97-AF65-F5344CB8AC3E}">
        <p14:creationId xmlns:p14="http://schemas.microsoft.com/office/powerpoint/2010/main" val="3173418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tell</a:t>
            </a:r>
            <a:r>
              <a:rPr lang="en-US" baseline="0" dirty="0" smtClean="0"/>
              <a:t> you our incentive in developing this tool, I want to talk about </a:t>
            </a:r>
            <a:r>
              <a:rPr lang="en-US" baseline="0" smtClean="0"/>
              <a:t>genomic annotations first.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34</a:t>
            </a:fld>
            <a:endParaRPr lang="en-US"/>
          </a:p>
        </p:txBody>
      </p:sp>
    </p:spTree>
    <p:extLst>
      <p:ext uri="{BB962C8B-B14F-4D97-AF65-F5344CB8AC3E}">
        <p14:creationId xmlns:p14="http://schemas.microsoft.com/office/powerpoint/2010/main" val="131391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To give you a bit of the background information. I want you</a:t>
            </a:r>
            <a:r>
              <a:rPr lang="en-US" sz="1800" baseline="0" dirty="0" smtClean="0"/>
              <a:t> to get a feel of: what are those sequencing data? And how are they generated? Sequencing is basically a process to determine the order of nucleotides of a DNA sequence. Despite the fact that there are many sequencing technologies on the market, the basic idea is the same. And it can be summarized as this figure. Starting from a primer sequence, the DNA polymerase </a:t>
            </a:r>
            <a:r>
              <a:rPr lang="en-US" sz="1800" b="0" i="0" kern="1200" dirty="0" smtClean="0">
                <a:solidFill>
                  <a:schemeClr val="tx1"/>
                </a:solidFill>
                <a:effectLst/>
              </a:rPr>
              <a:t>[</a:t>
            </a:r>
            <a:r>
              <a:rPr lang="en-US" sz="1800" b="1" i="0" kern="1200" dirty="0" smtClean="0">
                <a:solidFill>
                  <a:schemeClr val="tx1"/>
                </a:solidFill>
                <a:effectLst/>
              </a:rPr>
              <a:t>pol</a:t>
            </a:r>
            <a:r>
              <a:rPr lang="en-US" sz="1800" b="0" i="0" kern="1200" dirty="0" smtClean="0">
                <a:solidFill>
                  <a:schemeClr val="tx1"/>
                </a:solidFill>
                <a:effectLst/>
              </a:rPr>
              <a:t>-</a:t>
            </a:r>
            <a:r>
              <a:rPr lang="en-US" sz="1800" b="0" i="1" kern="1200" dirty="0" smtClean="0">
                <a:solidFill>
                  <a:schemeClr val="tx1"/>
                </a:solidFill>
                <a:effectLst/>
              </a:rPr>
              <a:t>uh</a:t>
            </a:r>
            <a:r>
              <a:rPr lang="en-US" sz="1800" b="0" i="0" kern="1200" dirty="0" smtClean="0">
                <a:solidFill>
                  <a:schemeClr val="tx1"/>
                </a:solidFill>
                <a:effectLst/>
              </a:rPr>
              <a:t>-</a:t>
            </a:r>
            <a:r>
              <a:rPr lang="en-US" sz="1800" b="0" i="0" kern="1200" dirty="0" err="1" smtClean="0">
                <a:solidFill>
                  <a:schemeClr val="tx1"/>
                </a:solidFill>
                <a:effectLst/>
              </a:rPr>
              <a:t>m</a:t>
            </a:r>
            <a:r>
              <a:rPr lang="en-US" sz="1800" b="0" i="1" kern="1200" dirty="0" err="1" smtClean="0">
                <a:solidFill>
                  <a:schemeClr val="tx1"/>
                </a:solidFill>
                <a:effectLst/>
              </a:rPr>
              <a:t>uh</a:t>
            </a:r>
            <a:r>
              <a:rPr lang="en-US" sz="1800" b="0" i="0" kern="1200" dirty="0" smtClean="0">
                <a:solidFill>
                  <a:schemeClr val="tx1"/>
                </a:solidFill>
                <a:effectLst/>
              </a:rPr>
              <a:t>-</a:t>
            </a:r>
            <a:r>
              <a:rPr lang="en-US" sz="1800" b="0" i="0" kern="1200" dirty="0" err="1" smtClean="0">
                <a:solidFill>
                  <a:schemeClr val="tx1"/>
                </a:solidFill>
                <a:effectLst/>
              </a:rPr>
              <a:t>reys</a:t>
            </a:r>
            <a:r>
              <a:rPr lang="en-US" sz="1800" b="0" i="0" kern="1200" dirty="0" smtClean="0">
                <a:solidFill>
                  <a:schemeClr val="tx1"/>
                </a:solidFill>
                <a:effectLst/>
              </a:rPr>
              <a:t>, -</a:t>
            </a:r>
            <a:r>
              <a:rPr lang="en-US" sz="1800" b="0" i="0" kern="1200" dirty="0" err="1" smtClean="0">
                <a:solidFill>
                  <a:schemeClr val="tx1"/>
                </a:solidFill>
                <a:effectLst/>
              </a:rPr>
              <a:t>reyz</a:t>
            </a:r>
            <a:r>
              <a:rPr lang="en-US" sz="1800" b="0" i="0" kern="1200" dirty="0" smtClean="0">
                <a:solidFill>
                  <a:schemeClr val="tx1"/>
                </a:solidFill>
                <a:effectLst/>
              </a:rPr>
              <a:t>] will try to produce the complement of the template sequence, one by one. A DNA sequencer will try to capture the</a:t>
            </a:r>
            <a:r>
              <a:rPr lang="en-US" sz="1800" b="0" i="0" kern="1200" baseline="0" dirty="0" smtClean="0">
                <a:solidFill>
                  <a:schemeClr val="tx1"/>
                </a:solidFill>
                <a:effectLst/>
              </a:rPr>
              <a:t> activity of the DNA polymerase, and record the nucleotide that is being added. Finally, a complete readout gives us the template sequence. Now, there are several questions need to be answered: first, at each step, how do you freeze the sequencing procedure so that the system has enough time to take a snapshot of the nucleotide? Second, what kind of signals shall be generated? Third, how to capture those signals? There are many different answers to the three questions. Considering the combinations of these answers gives us a large array of different sequencing technologies. Such as, sanger sequencing, </a:t>
            </a:r>
            <a:r>
              <a:rPr lang="en-US" sz="1800" b="0" i="0" kern="1200" baseline="0" dirty="0" err="1" smtClean="0">
                <a:solidFill>
                  <a:schemeClr val="tx1"/>
                </a:solidFill>
                <a:effectLst/>
              </a:rPr>
              <a:t>pyrosequencing</a:t>
            </a:r>
            <a:r>
              <a:rPr lang="en-US" sz="1800" b="0" i="0" kern="1200" baseline="0" dirty="0" smtClean="0">
                <a:solidFill>
                  <a:schemeClr val="tx1"/>
                </a:solidFill>
                <a:effectLst/>
              </a:rPr>
              <a:t>, </a:t>
            </a:r>
            <a:r>
              <a:rPr lang="en-US" sz="1800" b="0" i="0" kern="1200" baseline="0" dirty="0" err="1" smtClean="0">
                <a:solidFill>
                  <a:schemeClr val="tx1"/>
                </a:solidFill>
                <a:effectLst/>
              </a:rPr>
              <a:t>solexa</a:t>
            </a:r>
            <a:r>
              <a:rPr lang="en-US" sz="1800" b="0" i="0" kern="1200" baseline="0" dirty="0" smtClean="0">
                <a:solidFill>
                  <a:schemeClr val="tx1"/>
                </a:solidFill>
                <a:effectLst/>
              </a:rPr>
              <a:t> sequencing, solid sequencing, and many others. Most of these sequencing technologies have been commercialized and backed up by various companies. And these are some of the major players.</a:t>
            </a:r>
            <a:endParaRPr lang="en-US" sz="1800" dirty="0"/>
          </a:p>
        </p:txBody>
      </p:sp>
      <p:sp>
        <p:nvSpPr>
          <p:cNvPr id="4" name="Slide Number Placeholder 3"/>
          <p:cNvSpPr>
            <a:spLocks noGrp="1"/>
          </p:cNvSpPr>
          <p:nvPr>
            <p:ph type="sldNum" sz="quarter" idx="10"/>
          </p:nvPr>
        </p:nvSpPr>
        <p:spPr/>
        <p:txBody>
          <a:bodyPr/>
          <a:lstStyle/>
          <a:p>
            <a:fld id="{5D945D2C-1F41-4274-AD4B-BB3D953ED4F1}" type="slidenum">
              <a:rPr lang="en-US" smtClean="0"/>
              <a:t>3</a:t>
            </a:fld>
            <a:endParaRPr lang="en-US"/>
          </a:p>
        </p:txBody>
      </p:sp>
    </p:spTree>
    <p:extLst>
      <p:ext uri="{BB962C8B-B14F-4D97-AF65-F5344CB8AC3E}">
        <p14:creationId xmlns:p14="http://schemas.microsoft.com/office/powerpoint/2010/main" val="2662915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genome</a:t>
            </a:r>
            <a:r>
              <a:rPr lang="en-US" baseline="0" dirty="0" smtClean="0"/>
              <a:t> is really like a huge catalog of functional elements. Promoter is often heavily regulated by different proteins to control gene expression. Enhancer can activate gene that is located far away through DNA bending. Exons are concatenated together in </a:t>
            </a:r>
            <a:r>
              <a:rPr lang="en-US" baseline="0" dirty="0" err="1" smtClean="0"/>
              <a:t>rna</a:t>
            </a:r>
            <a:r>
              <a:rPr lang="en-US" baseline="0" dirty="0" smtClean="0"/>
              <a:t> splicing and often contain regulatory information. </a:t>
            </a:r>
            <a:r>
              <a:rPr lang="en-US" baseline="0" dirty="0" err="1" smtClean="0"/>
              <a:t>Dnase</a:t>
            </a:r>
            <a:r>
              <a:rPr lang="en-US" baseline="0" dirty="0" smtClean="0"/>
              <a:t> hypersensitive sites are regions where the nucleosomes are loosen up and allow proteins to bind and further regulate genes. </a:t>
            </a:r>
            <a:r>
              <a:rPr lang="en-US" baseline="0" dirty="0" err="1" smtClean="0"/>
              <a:t>Cpg</a:t>
            </a:r>
            <a:r>
              <a:rPr lang="en-US" baseline="0" dirty="0" smtClean="0"/>
              <a:t> islands can either be methylated or </a:t>
            </a:r>
            <a:r>
              <a:rPr lang="en-US" baseline="0" dirty="0" err="1" smtClean="0"/>
              <a:t>unmethylated</a:t>
            </a:r>
            <a:r>
              <a:rPr lang="en-US" baseline="0" dirty="0" smtClean="0"/>
              <a:t> to regulate genes.</a:t>
            </a:r>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35</a:t>
            </a:fld>
            <a:endParaRPr lang="en-US"/>
          </a:p>
        </p:txBody>
      </p:sp>
    </p:spTree>
    <p:extLst>
      <p:ext uri="{BB962C8B-B14F-4D97-AF65-F5344CB8AC3E}">
        <p14:creationId xmlns:p14="http://schemas.microsoft.com/office/powerpoint/2010/main" val="3278626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look at the genome</a:t>
            </a:r>
            <a:r>
              <a:rPr lang="en-US" baseline="0" dirty="0" smtClean="0"/>
              <a:t> using tools such as a genome browser, it typically displays the genome as a straight line of nucleotides. </a:t>
            </a:r>
            <a:r>
              <a:rPr lang="en-US" dirty="0" smtClean="0"/>
              <a:t>All these functional elements are scattered around the genome in a kind</a:t>
            </a:r>
            <a:r>
              <a:rPr lang="en-US" baseline="0" dirty="0" smtClean="0"/>
              <a:t> of</a:t>
            </a:r>
            <a:r>
              <a:rPr lang="en-US" dirty="0" smtClean="0"/>
              <a:t> random way. The genome browser would allow you to look at a</a:t>
            </a:r>
            <a:r>
              <a:rPr lang="en-US" baseline="0" dirty="0" smtClean="0"/>
              <a:t> slice of the genome. </a:t>
            </a:r>
            <a:r>
              <a:rPr lang="en-US" dirty="0" smtClean="0"/>
              <a:t>But you can certainly re-organize them into</a:t>
            </a:r>
            <a:r>
              <a:rPr lang="en-US" baseline="0" dirty="0" smtClean="0"/>
              <a:t> different categories. For example, all the transcriptional start sites can be listed in a table like this. </a:t>
            </a:r>
            <a:r>
              <a:rPr lang="en-US" baseline="0" dirty="0" smtClean="0"/>
              <a:t>An important feature </a:t>
            </a:r>
            <a:r>
              <a:rPr lang="en-US" baseline="0" dirty="0" smtClean="0"/>
              <a:t>of these functional elements is that the same type often share high similarity in chromatin modification. As this averaged profile or heatmap shows. This is histone mark h3k4me3, which is depleted right at the TSS but enriched on both sides. So a figure like this can often speak for itself and tell you a story about the protein of interest. However, it is not trivial to create such kind of figures.</a:t>
            </a:r>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36</a:t>
            </a:fld>
            <a:endParaRPr lang="en-US"/>
          </a:p>
        </p:txBody>
      </p:sp>
    </p:spTree>
    <p:extLst>
      <p:ext uri="{BB962C8B-B14F-4D97-AF65-F5344CB8AC3E}">
        <p14:creationId xmlns:p14="http://schemas.microsoft.com/office/powerpoint/2010/main" val="4141267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a:t>
            </a:r>
            <a:r>
              <a:rPr lang="en-US" baseline="0" dirty="0" smtClean="0"/>
              <a:t> you create those figures? Well, there are basically two steps. In step 1, you want to choose a region of interest, such as </a:t>
            </a:r>
            <a:r>
              <a:rPr lang="en-US" baseline="0" dirty="0" err="1" smtClean="0"/>
              <a:t>tss</a:t>
            </a:r>
            <a:r>
              <a:rPr lang="en-US" baseline="0" dirty="0" smtClean="0"/>
              <a:t> up down 2 kb. Somebody may tell you that: that’s easy. jut go ahead and download the genomic coordinates from some website. However, these questions may pop into your mind. Where shall I download the annotation? Which databases shall I use? What kind of formats do those databases use? Are these coordinates 0-based or 1-based? What if I want to subset those regions by function? Even if you are a seasoned </a:t>
            </a:r>
            <a:r>
              <a:rPr lang="en-US" baseline="0" dirty="0" err="1" smtClean="0"/>
              <a:t>bioinformatician</a:t>
            </a:r>
            <a:r>
              <a:rPr lang="en-US" baseline="0" dirty="0" smtClean="0"/>
              <a:t>, if you have to repeat this procedure for many times, that’s </a:t>
            </a:r>
            <a:r>
              <a:rPr lang="en-US" baseline="0" dirty="0" err="1" smtClean="0"/>
              <a:t>gonna</a:t>
            </a:r>
            <a:r>
              <a:rPr lang="en-US" baseline="0" dirty="0" smtClean="0"/>
              <a:t> make your head explode.</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38</a:t>
            </a:fld>
            <a:endParaRPr lang="en-US"/>
          </a:p>
        </p:txBody>
      </p:sp>
    </p:spTree>
    <p:extLst>
      <p:ext uri="{BB962C8B-B14F-4D97-AF65-F5344CB8AC3E}">
        <p14:creationId xmlns:p14="http://schemas.microsoft.com/office/powerpoint/2010/main" val="1404207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when we were designing ngs.plot, we were thinking:</a:t>
            </a:r>
            <a:r>
              <a:rPr lang="en-US" baseline="0" dirty="0" smtClean="0"/>
              <a:t> why not let us do the dirty job and do this all at once? We can collect the genome annotations from different databases and convert them into a unified format. Then in the future, all you need to do is to tell the program: I want this genome, at that </a:t>
            </a:r>
            <a:r>
              <a:rPr lang="en-US" baseline="0" dirty="0" err="1" smtClean="0"/>
              <a:t>functjional</a:t>
            </a:r>
            <a:r>
              <a:rPr lang="en-US" baseline="0" dirty="0" smtClean="0"/>
              <a:t> element, then </a:t>
            </a:r>
            <a:r>
              <a:rPr lang="en-US" baseline="0" dirty="0" err="1" smtClean="0"/>
              <a:t>everthing</a:t>
            </a:r>
            <a:r>
              <a:rPr lang="en-US" baseline="0" dirty="0" smtClean="0"/>
              <a:t> is there. So this is how we did it. We developed a genome crawler that will go to the major databases like </a:t>
            </a:r>
            <a:r>
              <a:rPr lang="en-US" baseline="0" dirty="0" err="1" smtClean="0"/>
              <a:t>ucsc</a:t>
            </a:r>
            <a:r>
              <a:rPr lang="en-US" baseline="0" dirty="0" smtClean="0"/>
              <a:t>, </a:t>
            </a:r>
            <a:r>
              <a:rPr lang="en-US" baseline="0" dirty="0" err="1" smtClean="0"/>
              <a:t>ensembl</a:t>
            </a:r>
            <a:r>
              <a:rPr lang="en-US" baseline="0" dirty="0" smtClean="0"/>
              <a:t> and encode and </a:t>
            </a:r>
            <a:r>
              <a:rPr lang="en-US" baseline="0" dirty="0" err="1" smtClean="0"/>
              <a:t>automaticaly</a:t>
            </a:r>
            <a:r>
              <a:rPr lang="en-US" baseline="0" dirty="0" smtClean="0"/>
              <a:t> download the </a:t>
            </a:r>
            <a:r>
              <a:rPr lang="en-US" baseline="0" dirty="0" err="1" smtClean="0"/>
              <a:t>annotatios</a:t>
            </a:r>
            <a:r>
              <a:rPr lang="en-US" baseline="0" dirty="0" smtClean="0"/>
              <a:t> for a genome, transform and organize them into different categories. And our program can even </a:t>
            </a:r>
            <a:r>
              <a:rPr lang="en-US" baseline="0" dirty="0" err="1" smtClean="0"/>
              <a:t>analzye</a:t>
            </a:r>
            <a:r>
              <a:rPr lang="en-US" baseline="0" dirty="0" smtClean="0"/>
              <a:t> the relationships between different transcripts and perform exon classification. This table is a bit old already. But it give you a brief summary. our program collects information from 3 databases, for 9 genomes. It considers 7 biotypes, such as </a:t>
            </a:r>
            <a:r>
              <a:rPr lang="en-US" baseline="0" dirty="0" err="1" smtClean="0"/>
              <a:t>tss</a:t>
            </a:r>
            <a:r>
              <a:rPr lang="en-US" baseline="0" dirty="0" smtClean="0"/>
              <a:t>, </a:t>
            </a:r>
            <a:r>
              <a:rPr lang="en-US" baseline="0" dirty="0" err="1" smtClean="0"/>
              <a:t>tes</a:t>
            </a:r>
            <a:r>
              <a:rPr lang="en-US" baseline="0" dirty="0" smtClean="0"/>
              <a:t>, genebody and enhancer. It classifies genes into protein coding, </a:t>
            </a:r>
            <a:r>
              <a:rPr lang="en-US" baseline="0" dirty="0" err="1" smtClean="0"/>
              <a:t>lincrna</a:t>
            </a:r>
            <a:r>
              <a:rPr lang="en-US" baseline="0" dirty="0" smtClean="0"/>
              <a:t>, </a:t>
            </a:r>
            <a:r>
              <a:rPr lang="en-US" baseline="0" dirty="0" err="1" smtClean="0"/>
              <a:t>microrna</a:t>
            </a:r>
            <a:r>
              <a:rPr lang="en-US" baseline="0" dirty="0" smtClean="0"/>
              <a:t> and </a:t>
            </a:r>
            <a:r>
              <a:rPr lang="en-US" baseline="0" dirty="0" err="1" smtClean="0"/>
              <a:t>pseudogene</a:t>
            </a:r>
            <a:r>
              <a:rPr lang="en-US" baseline="0" dirty="0" smtClean="0"/>
              <a:t>. It even contains information about cell lines for enhancers and </a:t>
            </a:r>
            <a:r>
              <a:rPr lang="en-US" baseline="0" dirty="0" err="1" smtClean="0"/>
              <a:t>dhs</a:t>
            </a:r>
            <a:r>
              <a:rPr lang="en-US" baseline="0" dirty="0" smtClean="0"/>
              <a:t>. In total, there are nearly 16 million functional elements, all at the touch of your finger tips.</a:t>
            </a:r>
            <a:endParaRPr lang="en-US" dirty="0" smtClean="0"/>
          </a:p>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39</a:t>
            </a:fld>
            <a:endParaRPr lang="en-US"/>
          </a:p>
        </p:txBody>
      </p:sp>
    </p:spTree>
    <p:extLst>
      <p:ext uri="{BB962C8B-B14F-4D97-AF65-F5344CB8AC3E}">
        <p14:creationId xmlns:p14="http://schemas.microsoft.com/office/powerpoint/2010/main" val="4253001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Ngs.plot</a:t>
            </a:r>
            <a:r>
              <a:rPr lang="en-US" dirty="0" smtClean="0"/>
              <a:t> is written in R and developed as a command line tool. And it</a:t>
            </a:r>
            <a:r>
              <a:rPr lang="en-US" baseline="0" dirty="0" smtClean="0"/>
              <a:t> is really easy to use. For example, to create a TSS plot, you only need to type a command like this…. It is an open source project and is hosted on </a:t>
            </a:r>
            <a:r>
              <a:rPr lang="en-US" baseline="0" dirty="0" err="1" smtClean="0"/>
              <a:t>google</a:t>
            </a:r>
            <a:r>
              <a:rPr lang="en-US" baseline="0" dirty="0" smtClean="0"/>
              <a:t> code. Since it was born, it has been downloaded for hundreds of times by people from all over the world.</a:t>
            </a:r>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40</a:t>
            </a:fld>
            <a:endParaRPr lang="en-US"/>
          </a:p>
        </p:txBody>
      </p:sp>
    </p:spTree>
    <p:extLst>
      <p:ext uri="{BB962C8B-B14F-4D97-AF65-F5344CB8AC3E}">
        <p14:creationId xmlns:p14="http://schemas.microsoft.com/office/powerpoint/2010/main" val="268510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 you</a:t>
            </a:r>
            <a:r>
              <a:rPr lang="en-US" baseline="0" dirty="0" smtClean="0"/>
              <a:t> mean by next-generation sequencing, what’s the technology behind this buzz word, or market hype? Well, the keyword is parallel. The next-generation sequencing is massively parallel. For example, the first generation sequencers, represented by the automated sanger sequencer, can only analyze less than 400 samples per single batch. While for the next-gen sequencers, the </a:t>
            </a:r>
            <a:r>
              <a:rPr lang="en-US" baseline="0" dirty="0" err="1" smtClean="0"/>
              <a:t>illumina</a:t>
            </a:r>
            <a:r>
              <a:rPr lang="en-US" baseline="0" dirty="0" smtClean="0"/>
              <a:t> and solid sequencers can analyze billions of samples per single batch, that is about 3 million fold increase in throughput, which generate a huge amount of data.</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4</a:t>
            </a:fld>
            <a:endParaRPr lang="en-US"/>
          </a:p>
        </p:txBody>
      </p:sp>
    </p:spTree>
    <p:extLst>
      <p:ext uri="{BB962C8B-B14F-4D97-AF65-F5344CB8AC3E}">
        <p14:creationId xmlns:p14="http://schemas.microsoft.com/office/powerpoint/2010/main" val="265972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these</a:t>
            </a:r>
            <a:r>
              <a:rPr lang="en-US" baseline="0" dirty="0" smtClean="0"/>
              <a:t> sequencers are not without limitations. One of the major limits is the read length. The sequencing quality always degenerates by read length. At certain point, the quality would become so low that it is basically meaningless to continue sequencing. This figure shows you the typical read length of the different sequencers. The old sanger sequencer can actually produce very long reads, up to 900 </a:t>
            </a:r>
            <a:r>
              <a:rPr lang="en-US" baseline="0" dirty="0" err="1" smtClean="0"/>
              <a:t>basepairs</a:t>
            </a:r>
            <a:r>
              <a:rPr lang="en-US" baseline="0" dirty="0" smtClean="0"/>
              <a:t>. The 454 </a:t>
            </a:r>
            <a:r>
              <a:rPr lang="en-US" baseline="0" dirty="0" err="1" smtClean="0"/>
              <a:t>pyrosequencers</a:t>
            </a:r>
            <a:r>
              <a:rPr lang="en-US" baseline="0" dirty="0" smtClean="0"/>
              <a:t> can also produce long reads, up to 700 </a:t>
            </a:r>
            <a:r>
              <a:rPr lang="en-US" baseline="0" dirty="0" err="1" smtClean="0"/>
              <a:t>basepairs</a:t>
            </a:r>
            <a:r>
              <a:rPr lang="en-US" baseline="0" dirty="0" smtClean="0"/>
              <a:t>. While the </a:t>
            </a:r>
            <a:r>
              <a:rPr lang="en-US" baseline="0" dirty="0" err="1" smtClean="0"/>
              <a:t>illumina</a:t>
            </a:r>
            <a:r>
              <a:rPr lang="en-US" baseline="0" dirty="0" smtClean="0"/>
              <a:t> and solid sequencers are on the other side, they produce very short reads, typically between 35 and 250 </a:t>
            </a:r>
            <a:r>
              <a:rPr lang="en-US" baseline="0" dirty="0" err="1" smtClean="0"/>
              <a:t>basepairs</a:t>
            </a:r>
            <a:r>
              <a:rPr lang="en-US" baseline="0" dirty="0" smtClean="0"/>
              <a:t>. So how do you sequence the entire genome which can be as long as 3 billion </a:t>
            </a:r>
            <a:r>
              <a:rPr lang="en-US" baseline="0" dirty="0" err="1" smtClean="0"/>
              <a:t>basepairs</a:t>
            </a:r>
            <a:r>
              <a:rPr lang="en-US" baseline="0" dirty="0" smtClean="0"/>
              <a:t>? What people do is to randomly break the long DNA sequence into many smaller fragments and sequence those fragments. So you get a little piece of data from here and there. And later, a </a:t>
            </a:r>
            <a:r>
              <a:rPr lang="en-US" baseline="0" dirty="0" err="1" smtClean="0"/>
              <a:t>compter</a:t>
            </a:r>
            <a:r>
              <a:rPr lang="en-US" baseline="0" dirty="0" smtClean="0"/>
              <a:t> program has to be used to </a:t>
            </a:r>
            <a:r>
              <a:rPr lang="en-US" baseline="0" dirty="0" err="1" smtClean="0"/>
              <a:t>assemle</a:t>
            </a:r>
            <a:r>
              <a:rPr lang="en-US" baseline="0" dirty="0" smtClean="0"/>
              <a:t> those little pieces into the whole genome.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5</a:t>
            </a:fld>
            <a:endParaRPr lang="en-US"/>
          </a:p>
        </p:txBody>
      </p:sp>
    </p:spTree>
    <p:extLst>
      <p:ext uri="{BB962C8B-B14F-4D97-AF65-F5344CB8AC3E}">
        <p14:creationId xmlns:p14="http://schemas.microsoft.com/office/powerpoint/2010/main" val="279936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picture gives you</a:t>
            </a:r>
            <a:r>
              <a:rPr lang="en-US" baseline="0" dirty="0" smtClean="0"/>
              <a:t> a feel of the </a:t>
            </a:r>
            <a:r>
              <a:rPr lang="en-US" baseline="0" dirty="0" err="1" smtClean="0"/>
              <a:t>illumina</a:t>
            </a:r>
            <a:r>
              <a:rPr lang="en-US" baseline="0" dirty="0" smtClean="0"/>
              <a:t> sequencing machine. This hand is holding a sequencing chip, as you can see, it is actually fairly small. You can call it a chip, a slide, or a flow cell, basically the same thing. Before sequencing begins, you need to load your DNA samples into this small chip and then send it to the sequencer for sequencing. This figure explains some of the concepts involving a flow cell. Each flow cell is separated into 8 different lanes. All lanes are sequenced together but you can load different samples into each lane. A lane is further separated into two columns and each column is divided into many tiles. A tile is like a small grid on the flow cell, which is basically the smallest unit for imagining. On this image, you can see that there are a lot of little dots. Each dot represents a nucleotide that is being added to the extension DNA strand. Altogether, a lot of images will be generated during sequencing, each of which has to be analyzed to extract the information about the sequencing reads.</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6</a:t>
            </a:fld>
            <a:endParaRPr lang="en-US"/>
          </a:p>
        </p:txBody>
      </p:sp>
    </p:spTree>
    <p:extLst>
      <p:ext uri="{BB962C8B-B14F-4D97-AF65-F5344CB8AC3E}">
        <p14:creationId xmlns:p14="http://schemas.microsoft.com/office/powerpoint/2010/main" val="179533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flowchart of the data that are</a:t>
            </a:r>
            <a:r>
              <a:rPr lang="en-US" baseline="0" dirty="0" smtClean="0"/>
              <a:t> transformed once the sequencing is done. After image analysis, t</a:t>
            </a:r>
            <a:r>
              <a:rPr lang="en-US" dirty="0" smtClean="0"/>
              <a:t>he shor</a:t>
            </a:r>
            <a:r>
              <a:rPr lang="en-US" baseline="0" dirty="0" smtClean="0"/>
              <a:t>t read</a:t>
            </a:r>
            <a:r>
              <a:rPr lang="en-US" dirty="0" smtClean="0"/>
              <a:t> data obtained</a:t>
            </a:r>
            <a:r>
              <a:rPr lang="en-US" baseline="0" dirty="0" smtClean="0"/>
              <a:t> from a sequencing machine is stored in a so called </a:t>
            </a:r>
            <a:r>
              <a:rPr lang="en-US" baseline="0" dirty="0" err="1" smtClean="0"/>
              <a:t>fastq</a:t>
            </a:r>
            <a:r>
              <a:rPr lang="en-US" baseline="0" dirty="0" smtClean="0"/>
              <a:t> format. These short reads must be aligned to a reference genome before they can be further analyzed, producing alignment files such as the </a:t>
            </a:r>
            <a:r>
              <a:rPr lang="en-US" baseline="0" dirty="0" err="1" smtClean="0"/>
              <a:t>sam</a:t>
            </a:r>
            <a:r>
              <a:rPr lang="en-US" baseline="0" dirty="0" smtClean="0"/>
              <a:t>/bam format. The alignment files can be summarized to generate coverage and be displayed in a human-readable way such as this figure.</a:t>
            </a:r>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7</a:t>
            </a:fld>
            <a:endParaRPr lang="en-US"/>
          </a:p>
        </p:txBody>
      </p:sp>
    </p:spTree>
    <p:extLst>
      <p:ext uri="{BB962C8B-B14F-4D97-AF65-F5344CB8AC3E}">
        <p14:creationId xmlns:p14="http://schemas.microsoft.com/office/powerpoint/2010/main" val="253606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Fastq</a:t>
            </a:r>
            <a:r>
              <a:rPr lang="en-US" dirty="0" smtClean="0"/>
              <a:t> is </a:t>
            </a:r>
            <a:r>
              <a:rPr lang="en-US" baseline="0" dirty="0" smtClean="0"/>
              <a:t>a text-based format for storing…if you are familiar with the </a:t>
            </a:r>
            <a:r>
              <a:rPr lang="en-US" baseline="0" dirty="0" err="1" smtClean="0"/>
              <a:t>fasta</a:t>
            </a:r>
            <a:r>
              <a:rPr lang="en-US" baseline="0" dirty="0" smtClean="0"/>
              <a:t> format, then </a:t>
            </a:r>
            <a:r>
              <a:rPr lang="en-US" baseline="0" dirty="0" err="1" smtClean="0"/>
              <a:t>fastq</a:t>
            </a:r>
            <a:r>
              <a:rPr lang="en-US" baseline="0" dirty="0" smtClean="0"/>
              <a:t> is basically </a:t>
            </a:r>
            <a:r>
              <a:rPr lang="en-US" baseline="0" dirty="0" err="1" smtClean="0"/>
              <a:t>fasta</a:t>
            </a:r>
            <a:r>
              <a:rPr lang="en-US" baseline="0" dirty="0" smtClean="0"/>
              <a:t> plus quality. A </a:t>
            </a:r>
            <a:r>
              <a:rPr lang="en-US" baseline="0" dirty="0" err="1" smtClean="0"/>
              <a:t>fastq</a:t>
            </a:r>
            <a:r>
              <a:rPr lang="en-US" baseline="0" dirty="0" smtClean="0"/>
              <a:t> file uses four lines to represent a sequence. The first line is a sequence id, which always starts with an “@” sign; the second line is the base-pairs, all the </a:t>
            </a:r>
            <a:r>
              <a:rPr lang="en-US" baseline="0" dirty="0" err="1" smtClean="0"/>
              <a:t>acgt’s</a:t>
            </a:r>
            <a:r>
              <a:rPr lang="en-US" baseline="0" dirty="0" smtClean="0"/>
              <a:t>; and the third line is again the same sequence id starts with a “+” sign, or just the “+” sign; the fourth line is the sequencing quality scores which are encoded in </a:t>
            </a:r>
            <a:r>
              <a:rPr lang="en-US" baseline="0" dirty="0" err="1" smtClean="0"/>
              <a:t>ascii</a:t>
            </a:r>
            <a:r>
              <a:rPr lang="en-US" baseline="0" dirty="0" smtClean="0"/>
              <a:t> symbols. And this quality line has to be the same length as the sequence line.</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9</a:t>
            </a:fld>
            <a:endParaRPr lang="en-US"/>
          </a:p>
        </p:txBody>
      </p:sp>
    </p:spTree>
    <p:extLst>
      <p:ext uri="{BB962C8B-B14F-4D97-AF65-F5344CB8AC3E}">
        <p14:creationId xmlns:p14="http://schemas.microsoft.com/office/powerpoint/2010/main" val="11594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case of </a:t>
            </a:r>
            <a:r>
              <a:rPr lang="en-US" dirty="0" err="1" smtClean="0"/>
              <a:t>illumina</a:t>
            </a:r>
            <a:r>
              <a:rPr lang="en-US" dirty="0" smtClean="0"/>
              <a:t> sequencers, the sequence id is very</a:t>
            </a:r>
            <a:r>
              <a:rPr lang="en-US" baseline="0" dirty="0" smtClean="0"/>
              <a:t> systematic. This is an actual sequence id from mount </a:t>
            </a:r>
            <a:r>
              <a:rPr lang="en-US" baseline="0" dirty="0" err="1" smtClean="0"/>
              <a:t>sinai’s</a:t>
            </a:r>
            <a:r>
              <a:rPr lang="en-US" baseline="0" dirty="0" smtClean="0"/>
              <a:t> sequencing core. After the “@” sign, there is the instrument name, followed by a colon, then goes lane number, colon, tile number, colon, and then the x and y coordinates of the dot on the tile image. Finally, after the pound sign, there is the index number and paired read number. In this case, the sample is not multiplexed so the index number is 0. if the sequencing was single end, then this number is always 1. if it’s paired-end, then it can be 1 or 2.</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10</a:t>
            </a:fld>
            <a:endParaRPr lang="en-US"/>
          </a:p>
        </p:txBody>
      </p:sp>
    </p:spTree>
    <p:extLst>
      <p:ext uri="{BB962C8B-B14F-4D97-AF65-F5344CB8AC3E}">
        <p14:creationId xmlns:p14="http://schemas.microsoft.com/office/powerpoint/2010/main" val="3524668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255788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neuroscience.mssm.edu/shen/index.html"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9.wmf"/><Relationship Id="rId7" Type="http://schemas.openxmlformats.org/officeDocument/2006/relationships/image" Target="../media/image30.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hyperlink" Target="http://www.nature.com/nsmb/journal/v17/n5/images_article/nsmb.1801-F6.jpg" TargetMode="External"/><Relationship Id="rId5" Type="http://schemas.openxmlformats.org/officeDocument/2006/relationships/image" Target="../media/image39.jpeg"/><Relationship Id="rId6" Type="http://schemas.openxmlformats.org/officeDocument/2006/relationships/hyperlink" Target="https://wikispaces.psu.edu/download/attachments/42338229/image-2.jpg" TargetMode="External"/><Relationship Id="rId7" Type="http://schemas.openxmlformats.org/officeDocument/2006/relationships/image" Target="../media/image40.gif"/><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gif"/><Relationship Id="rId5" Type="http://schemas.openxmlformats.org/officeDocument/2006/relationships/image" Target="../media/image48.png"/><Relationship Id="rId6" Type="http://schemas.openxmlformats.org/officeDocument/2006/relationships/image" Target="../media/image49.jpe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image" Target="../media/image4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wmf"/></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edgebio.com/blog_old/uploads/2011/06/1.png" TargetMode="External"/><Relationship Id="rId5" Type="http://schemas.openxmlformats.org/officeDocument/2006/relationships/image" Target="../media/image7.jpeg"/><Relationship Id="rId6" Type="http://schemas.openxmlformats.org/officeDocument/2006/relationships/hyperlink" Target="http://en.wikipedia.org/wiki/File:DNA_Sequencing_gDNA_libraries.jp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1.jpg"/><Relationship Id="rId9" Type="http://schemas.openxmlformats.org/officeDocument/2006/relationships/image" Target="../media/image12.jpeg"/><Relationship Id="rId10"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formats and visualization in next-generation sequencing analysis</a:t>
            </a:r>
            <a:endParaRPr lang="en-US" dirty="0"/>
          </a:p>
        </p:txBody>
      </p:sp>
      <p:sp>
        <p:nvSpPr>
          <p:cNvPr id="3" name="Subtitle 2"/>
          <p:cNvSpPr>
            <a:spLocks noGrp="1"/>
          </p:cNvSpPr>
          <p:nvPr>
            <p:ph type="subTitle" idx="1"/>
          </p:nvPr>
        </p:nvSpPr>
        <p:spPr>
          <a:xfrm>
            <a:off x="1371600" y="3886200"/>
            <a:ext cx="6400800" cy="1981200"/>
          </a:xfrm>
        </p:spPr>
        <p:txBody>
          <a:bodyPr>
            <a:normAutofit/>
          </a:bodyPr>
          <a:lstStyle/>
          <a:p>
            <a:r>
              <a:rPr lang="en-US" dirty="0" smtClean="0"/>
              <a:t>Li Shen, Asst. Prof.</a:t>
            </a:r>
          </a:p>
          <a:p>
            <a:r>
              <a:rPr lang="en-US" dirty="0" err="1" smtClean="0"/>
              <a:t>Neuro</a:t>
            </a:r>
            <a:r>
              <a:rPr lang="en-US" dirty="0" smtClean="0"/>
              <a:t> core</a:t>
            </a:r>
          </a:p>
          <a:p>
            <a:r>
              <a:rPr lang="en-US" dirty="0" smtClean="0"/>
              <a:t>Sep </a:t>
            </a:r>
            <a:r>
              <a:rPr lang="en-US" dirty="0" smtClean="0"/>
              <a:t>2015</a:t>
            </a:r>
            <a:endParaRPr lang="en-US" dirty="0" smtClean="0"/>
          </a:p>
        </p:txBody>
      </p:sp>
    </p:spTree>
    <p:extLst>
      <p:ext uri="{BB962C8B-B14F-4D97-AF65-F5344CB8AC3E}">
        <p14:creationId xmlns:p14="http://schemas.microsoft.com/office/powerpoint/2010/main" val="20810186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Illumina sequence identifiers</a:t>
            </a:r>
          </a:p>
        </p:txBody>
      </p:sp>
      <p:sp>
        <p:nvSpPr>
          <p:cNvPr id="4" name="TextBox 3"/>
          <p:cNvSpPr txBox="1"/>
          <p:nvPr/>
        </p:nvSpPr>
        <p:spPr>
          <a:xfrm>
            <a:off x="457200" y="3620851"/>
            <a:ext cx="7981672" cy="707886"/>
          </a:xfrm>
          <a:prstGeom prst="rect">
            <a:avLst/>
          </a:prstGeom>
          <a:noFill/>
        </p:spPr>
        <p:txBody>
          <a:bodyPr wrap="none" rtlCol="0">
            <a:spAutoFit/>
          </a:bodyPr>
          <a:lstStyle/>
          <a:p>
            <a:r>
              <a:rPr lang="en-US" sz="4000" b="1" dirty="0">
                <a:solidFill>
                  <a:schemeClr val="accent2">
                    <a:lumMod val="75000"/>
                  </a:schemeClr>
                </a:solidFill>
              </a:rPr>
              <a:t>@SOLEXA-DELL:6:1:8:1376#0/1</a:t>
            </a:r>
          </a:p>
        </p:txBody>
      </p:sp>
      <p:sp>
        <p:nvSpPr>
          <p:cNvPr id="5" name="TextBox 4"/>
          <p:cNvSpPr txBox="1"/>
          <p:nvPr/>
        </p:nvSpPr>
        <p:spPr>
          <a:xfrm>
            <a:off x="1143000" y="2900973"/>
            <a:ext cx="1915909" cy="369332"/>
          </a:xfrm>
          <a:prstGeom prst="rect">
            <a:avLst/>
          </a:prstGeom>
          <a:noFill/>
        </p:spPr>
        <p:txBody>
          <a:bodyPr wrap="none" rtlCol="0">
            <a:spAutoFit/>
          </a:bodyPr>
          <a:lstStyle/>
          <a:p>
            <a:r>
              <a:rPr lang="en-US" dirty="0" smtClean="0"/>
              <a:t>Instrument name</a:t>
            </a:r>
            <a:endParaRPr lang="en-US" dirty="0"/>
          </a:p>
        </p:txBody>
      </p:sp>
      <p:sp>
        <p:nvSpPr>
          <p:cNvPr id="6" name="TextBox 5"/>
          <p:cNvSpPr txBox="1"/>
          <p:nvPr/>
        </p:nvSpPr>
        <p:spPr>
          <a:xfrm>
            <a:off x="4483895" y="3024700"/>
            <a:ext cx="697627" cy="369332"/>
          </a:xfrm>
          <a:prstGeom prst="rect">
            <a:avLst/>
          </a:prstGeom>
          <a:noFill/>
        </p:spPr>
        <p:txBody>
          <a:bodyPr wrap="none" rtlCol="0">
            <a:spAutoFit/>
          </a:bodyPr>
          <a:lstStyle/>
          <a:p>
            <a:r>
              <a:rPr lang="en-US" dirty="0" smtClean="0"/>
              <a:t>Lane</a:t>
            </a:r>
            <a:endParaRPr lang="en-US" dirty="0"/>
          </a:p>
        </p:txBody>
      </p:sp>
      <p:sp>
        <p:nvSpPr>
          <p:cNvPr id="7" name="TextBox 6"/>
          <p:cNvSpPr txBox="1"/>
          <p:nvPr/>
        </p:nvSpPr>
        <p:spPr>
          <a:xfrm>
            <a:off x="4501824" y="4650013"/>
            <a:ext cx="547971" cy="369332"/>
          </a:xfrm>
          <a:prstGeom prst="rect">
            <a:avLst/>
          </a:prstGeom>
          <a:noFill/>
        </p:spPr>
        <p:txBody>
          <a:bodyPr wrap="none" rtlCol="0">
            <a:spAutoFit/>
          </a:bodyPr>
          <a:lstStyle/>
          <a:p>
            <a:r>
              <a:rPr lang="en-US" dirty="0" smtClean="0"/>
              <a:t>Tile</a:t>
            </a:r>
            <a:endParaRPr lang="en-US" dirty="0"/>
          </a:p>
        </p:txBody>
      </p:sp>
      <p:sp>
        <p:nvSpPr>
          <p:cNvPr id="8" name="TextBox 7"/>
          <p:cNvSpPr txBox="1"/>
          <p:nvPr/>
        </p:nvSpPr>
        <p:spPr>
          <a:xfrm>
            <a:off x="5208416" y="2554052"/>
            <a:ext cx="1492716" cy="369332"/>
          </a:xfrm>
          <a:prstGeom prst="rect">
            <a:avLst/>
          </a:prstGeom>
          <a:noFill/>
        </p:spPr>
        <p:txBody>
          <a:bodyPr wrap="none" rtlCol="0">
            <a:spAutoFit/>
          </a:bodyPr>
          <a:lstStyle/>
          <a:p>
            <a:r>
              <a:rPr lang="en-US" dirty="0" smtClean="0"/>
              <a:t>X-coordinate</a:t>
            </a:r>
            <a:endParaRPr lang="en-US" dirty="0"/>
          </a:p>
        </p:txBody>
      </p:sp>
      <p:sp>
        <p:nvSpPr>
          <p:cNvPr id="9" name="TextBox 8"/>
          <p:cNvSpPr txBox="1"/>
          <p:nvPr/>
        </p:nvSpPr>
        <p:spPr>
          <a:xfrm>
            <a:off x="5334000" y="5040868"/>
            <a:ext cx="1471557" cy="369332"/>
          </a:xfrm>
          <a:prstGeom prst="rect">
            <a:avLst/>
          </a:prstGeom>
          <a:noFill/>
        </p:spPr>
        <p:txBody>
          <a:bodyPr wrap="none" rtlCol="0">
            <a:spAutoFit/>
          </a:bodyPr>
          <a:lstStyle/>
          <a:p>
            <a:r>
              <a:rPr lang="en-US" dirty="0" smtClean="0"/>
              <a:t>Y-coordinate</a:t>
            </a:r>
            <a:endParaRPr lang="en-US" dirty="0"/>
          </a:p>
        </p:txBody>
      </p:sp>
      <p:sp>
        <p:nvSpPr>
          <p:cNvPr id="10" name="TextBox 9"/>
          <p:cNvSpPr txBox="1"/>
          <p:nvPr/>
        </p:nvSpPr>
        <p:spPr>
          <a:xfrm>
            <a:off x="6843563" y="4535252"/>
            <a:ext cx="1595309" cy="369332"/>
          </a:xfrm>
          <a:prstGeom prst="rect">
            <a:avLst/>
          </a:prstGeom>
          <a:noFill/>
        </p:spPr>
        <p:txBody>
          <a:bodyPr wrap="none" rtlCol="0">
            <a:spAutoFit/>
          </a:bodyPr>
          <a:lstStyle/>
          <a:p>
            <a:r>
              <a:rPr lang="en-US" dirty="0" smtClean="0"/>
              <a:t>Index number</a:t>
            </a:r>
            <a:endParaRPr lang="en-US" dirty="0"/>
          </a:p>
        </p:txBody>
      </p:sp>
      <p:sp>
        <p:nvSpPr>
          <p:cNvPr id="11" name="TextBox 10"/>
          <p:cNvSpPr txBox="1"/>
          <p:nvPr/>
        </p:nvSpPr>
        <p:spPr>
          <a:xfrm>
            <a:off x="7391400" y="2738718"/>
            <a:ext cx="1377300" cy="369332"/>
          </a:xfrm>
          <a:prstGeom prst="rect">
            <a:avLst/>
          </a:prstGeom>
          <a:noFill/>
        </p:spPr>
        <p:txBody>
          <a:bodyPr wrap="none" rtlCol="0">
            <a:spAutoFit/>
          </a:bodyPr>
          <a:lstStyle/>
          <a:p>
            <a:r>
              <a:rPr lang="en-US" dirty="0" smtClean="0"/>
              <a:t>Paired read</a:t>
            </a:r>
            <a:endParaRPr lang="en-US" dirty="0"/>
          </a:p>
        </p:txBody>
      </p:sp>
      <p:cxnSp>
        <p:nvCxnSpPr>
          <p:cNvPr id="13" name="Straight Arrow Connector 12"/>
          <p:cNvCxnSpPr>
            <a:stCxn id="5" idx="2"/>
          </p:cNvCxnSpPr>
          <p:nvPr/>
        </p:nvCxnSpPr>
        <p:spPr>
          <a:xfrm flipH="1">
            <a:off x="1981200" y="3270305"/>
            <a:ext cx="119755" cy="5029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832709" y="3394032"/>
            <a:ext cx="120291" cy="379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0"/>
          </p:cNvCxnSpPr>
          <p:nvPr/>
        </p:nvCxnSpPr>
        <p:spPr>
          <a:xfrm flipV="1">
            <a:off x="4775810" y="4154252"/>
            <a:ext cx="634390" cy="49576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p:cNvCxnSpPr>
          <p:nvPr/>
        </p:nvCxnSpPr>
        <p:spPr>
          <a:xfrm flipH="1">
            <a:off x="5867400" y="2923384"/>
            <a:ext cx="87374" cy="84986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p:cNvCxnSpPr>
          <p:nvPr/>
        </p:nvCxnSpPr>
        <p:spPr>
          <a:xfrm flipV="1">
            <a:off x="6069779" y="4230452"/>
            <a:ext cx="407221" cy="8104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0"/>
          </p:cNvCxnSpPr>
          <p:nvPr/>
        </p:nvCxnSpPr>
        <p:spPr>
          <a:xfrm flipV="1">
            <a:off x="7641218" y="4191000"/>
            <a:ext cx="54982" cy="3442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a:off x="8080050" y="3108050"/>
            <a:ext cx="0" cy="6652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7058" y="2030832"/>
            <a:ext cx="1688283"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dirty="0">
                <a:latin typeface="Courier New" pitchFamily="49" charset="0"/>
                <a:cs typeface="Courier New" pitchFamily="49" charset="0"/>
              </a:rPr>
              <a:t>@</a:t>
            </a:r>
            <a:r>
              <a:rPr lang="en-US" sz="2800" dirty="0" smtClean="0">
                <a:latin typeface="Courier New" pitchFamily="49" charset="0"/>
                <a:cs typeface="Courier New" pitchFamily="49" charset="0"/>
              </a:rPr>
              <a:t>SEQ_ID</a:t>
            </a:r>
            <a:endParaRPr lang="en-US" sz="2800" dirty="0">
              <a:latin typeface="Courier New" pitchFamily="49" charset="0"/>
              <a:cs typeface="Courier New" pitchFamily="49" charset="0"/>
            </a:endParaRPr>
          </a:p>
        </p:txBody>
      </p:sp>
    </p:spTree>
    <p:extLst>
      <p:ext uri="{BB962C8B-B14F-4D97-AF65-F5344CB8AC3E}">
        <p14:creationId xmlns:p14="http://schemas.microsoft.com/office/powerpoint/2010/main" val="17302287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score calculation</a:t>
            </a:r>
            <a:endParaRPr lang="en-US" dirty="0"/>
          </a:p>
        </p:txBody>
      </p:sp>
      <p:sp>
        <p:nvSpPr>
          <p:cNvPr id="4" name="TextBox 3"/>
          <p:cNvSpPr txBox="1"/>
          <p:nvPr/>
        </p:nvSpPr>
        <p:spPr>
          <a:xfrm>
            <a:off x="990600" y="1524000"/>
            <a:ext cx="6628738"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dirty="0" smtClean="0">
                <a:latin typeface="Courier New" pitchFamily="49" charset="0"/>
                <a:cs typeface="Courier New" pitchFamily="49" charset="0"/>
              </a:rPr>
              <a:t>+SEQ_ID</a:t>
            </a:r>
          </a:p>
          <a:p>
            <a:r>
              <a:rPr lang="en-US" sz="2800" dirty="0" smtClean="0">
                <a:latin typeface="Courier New" pitchFamily="49" charset="0"/>
                <a:cs typeface="Courier New" pitchFamily="49" charset="0"/>
              </a:rPr>
              <a:t>!''*((((***+))%%%++)(%%%%).1**</a:t>
            </a:r>
            <a:endParaRPr lang="en-US" sz="2800" dirty="0">
              <a:latin typeface="Courier New" pitchFamily="49" charset="0"/>
              <a:cs typeface="Courier New" pitchFamily="49" charset="0"/>
            </a:endParaRPr>
          </a:p>
        </p:txBody>
      </p:sp>
      <p:sp>
        <p:nvSpPr>
          <p:cNvPr id="5" name="TextBox 4"/>
          <p:cNvSpPr txBox="1"/>
          <p:nvPr/>
        </p:nvSpPr>
        <p:spPr>
          <a:xfrm>
            <a:off x="7924800" y="1447800"/>
            <a:ext cx="654346" cy="1015663"/>
          </a:xfrm>
          <a:prstGeom prst="rect">
            <a:avLst/>
          </a:prstGeom>
          <a:noFill/>
        </p:spPr>
        <p:txBody>
          <a:bodyPr wrap="none" rtlCol="0">
            <a:spAutoFit/>
          </a:bodyPr>
          <a:lstStyle/>
          <a:p>
            <a:r>
              <a:rPr lang="en-US" sz="6000" b="1" dirty="0" smtClean="0"/>
              <a:t>?</a:t>
            </a:r>
            <a:endParaRPr lang="en-US" sz="6000" b="1" dirty="0"/>
          </a:p>
        </p:txBody>
      </p:sp>
      <p:sp>
        <p:nvSpPr>
          <p:cNvPr id="6" name="TextBox 5"/>
          <p:cNvSpPr txBox="1"/>
          <p:nvPr/>
        </p:nvSpPr>
        <p:spPr>
          <a:xfrm>
            <a:off x="609600" y="2743200"/>
            <a:ext cx="6477000" cy="646331"/>
          </a:xfrm>
          <a:prstGeom prst="rect">
            <a:avLst/>
          </a:prstGeom>
          <a:noFill/>
        </p:spPr>
        <p:txBody>
          <a:bodyPr wrap="square" rtlCol="0">
            <a:spAutoFit/>
          </a:bodyPr>
          <a:lstStyle/>
          <a:p>
            <a:r>
              <a:rPr lang="en-US" dirty="0"/>
              <a:t>A quality value </a:t>
            </a:r>
            <a:r>
              <a:rPr lang="en-US" i="1" dirty="0"/>
              <a:t>Q</a:t>
            </a:r>
            <a:r>
              <a:rPr lang="en-US" dirty="0"/>
              <a:t> is an integer </a:t>
            </a:r>
            <a:r>
              <a:rPr lang="en-US" dirty="0" smtClean="0"/>
              <a:t>representation of</a:t>
            </a:r>
            <a:r>
              <a:rPr lang="en-US" dirty="0"/>
              <a:t> </a:t>
            </a:r>
            <a:r>
              <a:rPr lang="en-US" dirty="0" smtClean="0"/>
              <a:t>the </a:t>
            </a:r>
            <a:r>
              <a:rPr lang="en-US" dirty="0"/>
              <a:t>probability </a:t>
            </a:r>
            <a:r>
              <a:rPr lang="en-US" i="1" dirty="0" smtClean="0"/>
              <a:t>p</a:t>
            </a:r>
            <a:r>
              <a:rPr lang="en-US" dirty="0"/>
              <a:t> </a:t>
            </a:r>
            <a:r>
              <a:rPr lang="en-US" dirty="0" smtClean="0"/>
              <a:t>that </a:t>
            </a:r>
            <a:r>
              <a:rPr lang="en-US" dirty="0"/>
              <a:t>the corresponding base call is </a:t>
            </a:r>
            <a:r>
              <a:rPr lang="en-US" dirty="0" smtClean="0"/>
              <a:t>incorrect.</a:t>
            </a:r>
            <a:endParaRPr lang="en-US" dirty="0"/>
          </a:p>
        </p:txBody>
      </p:sp>
      <p:pic>
        <p:nvPicPr>
          <p:cNvPr id="1026" name="Picture 2" descr="Q_\text{sanger} = -10 \, \log_{10} 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00"/>
            <a:ext cx="3962400" cy="4477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95600" y="4724400"/>
            <a:ext cx="3039714" cy="523220"/>
          </a:xfrm>
          <a:prstGeom prst="rect">
            <a:avLst/>
          </a:prstGeom>
          <a:noFill/>
        </p:spPr>
        <p:txBody>
          <a:bodyPr wrap="none" rtlCol="0">
            <a:spAutoFit/>
          </a:bodyPr>
          <a:lstStyle/>
          <a:p>
            <a:r>
              <a:rPr lang="en-US" sz="2800" dirty="0" smtClean="0"/>
              <a:t>P=0.001 =&gt; Q=30</a:t>
            </a:r>
            <a:endParaRPr lang="en-US" sz="2800" dirty="0"/>
          </a:p>
        </p:txBody>
      </p:sp>
      <p:sp>
        <p:nvSpPr>
          <p:cNvPr id="11" name="Bent-Up Arrow 10"/>
          <p:cNvSpPr/>
          <p:nvPr/>
        </p:nvSpPr>
        <p:spPr>
          <a:xfrm>
            <a:off x="5943600" y="2590800"/>
            <a:ext cx="1676400" cy="2590800"/>
          </a:xfrm>
          <a:prstGeom prst="bentUpArrow">
            <a:avLst>
              <a:gd name="adj1" fmla="val 14020"/>
              <a:gd name="adj2" fmla="val 1519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943600" y="5334000"/>
            <a:ext cx="1681971" cy="523220"/>
          </a:xfrm>
          <a:prstGeom prst="rect">
            <a:avLst/>
          </a:prstGeom>
          <a:noFill/>
        </p:spPr>
        <p:txBody>
          <a:bodyPr wrap="none" rtlCol="0">
            <a:spAutoFit/>
          </a:bodyPr>
          <a:lstStyle/>
          <a:p>
            <a:r>
              <a:rPr lang="en-US" sz="2800" dirty="0" smtClean="0"/>
              <a:t>Encoding </a:t>
            </a:r>
            <a:endParaRPr lang="en-US" sz="2800" dirty="0"/>
          </a:p>
        </p:txBody>
      </p:sp>
    </p:spTree>
    <p:extLst>
      <p:ext uri="{BB962C8B-B14F-4D97-AF65-F5344CB8AC3E}">
        <p14:creationId xmlns:p14="http://schemas.microsoft.com/office/powerpoint/2010/main" val="5859838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score interpretation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36864158"/>
              </p:ext>
            </p:extLst>
          </p:nvPr>
        </p:nvGraphicFramePr>
        <p:xfrm>
          <a:off x="457200" y="2590800"/>
          <a:ext cx="8229600" cy="2468880"/>
        </p:xfrm>
        <a:graphic>
          <a:graphicData uri="http://schemas.openxmlformats.org/drawingml/2006/table">
            <a:tbl>
              <a:tblPr/>
              <a:tblGrid>
                <a:gridCol w="2743200"/>
                <a:gridCol w="2743200"/>
                <a:gridCol w="2743200"/>
              </a:tblGrid>
              <a:tr h="0">
                <a:tc>
                  <a:txBody>
                    <a:bodyPr/>
                    <a:lstStyle/>
                    <a:p>
                      <a:pPr algn="ctr"/>
                      <a:r>
                        <a:rPr lang="en-US" dirty="0" err="1">
                          <a:effectLst/>
                        </a:rPr>
                        <a:t>Phred</a:t>
                      </a:r>
                      <a:r>
                        <a:rPr lang="en-US" dirty="0">
                          <a:effectLst/>
                        </a:rPr>
                        <a:t> Quality Score</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dirty="0">
                          <a:effectLst/>
                        </a:rPr>
                        <a:t>Probability of incorrect base call</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Base call accuracy</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r>
              <a:tr h="0">
                <a:tc>
                  <a:txBody>
                    <a:bodyPr/>
                    <a:lstStyle/>
                    <a:p>
                      <a:r>
                        <a:rPr lang="en-US">
                          <a:effectLst/>
                        </a:rPr>
                        <a:t>10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20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30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40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99.99%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50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100000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99.999%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bl>
          </a:graphicData>
        </a:graphic>
      </p:graphicFrame>
      <p:pic>
        <p:nvPicPr>
          <p:cNvPr id="2050" name="Picture 2" descr="Q = -10 \ \log_{10} 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8175"/>
            <a:ext cx="2301875" cy="30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 = 10^{\frac{-Q}{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828800"/>
            <a:ext cx="1317625" cy="381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4114800" y="1919381"/>
            <a:ext cx="914400" cy="225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50643" y="6445478"/>
            <a:ext cx="1345240" cy="215444"/>
          </a:xfrm>
          <a:prstGeom prst="rect">
            <a:avLst/>
          </a:prstGeom>
          <a:noFill/>
        </p:spPr>
        <p:txBody>
          <a:bodyPr wrap="none" rtlCol="0">
            <a:spAutoFit/>
          </a:bodyPr>
          <a:lstStyle/>
          <a:p>
            <a:r>
              <a:rPr lang="en-US" sz="800" dirty="0" smtClean="0"/>
              <a:t>Materials from </a:t>
            </a:r>
            <a:r>
              <a:rPr lang="en-US" sz="800" dirty="0" err="1" smtClean="0"/>
              <a:t>Wikepedia</a:t>
            </a:r>
            <a:endParaRPr lang="en-US" sz="800" dirty="0"/>
          </a:p>
        </p:txBody>
      </p:sp>
    </p:spTree>
    <p:extLst>
      <p:ext uri="{BB962C8B-B14F-4D97-AF65-F5344CB8AC3E}">
        <p14:creationId xmlns:p14="http://schemas.microsoft.com/office/powerpoint/2010/main" val="8816594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score encoding</a:t>
            </a:r>
            <a:endParaRPr lang="en-US" dirty="0"/>
          </a:p>
        </p:txBody>
      </p:sp>
      <p:sp>
        <p:nvSpPr>
          <p:cNvPr id="4" name="TextBox 3"/>
          <p:cNvSpPr txBox="1"/>
          <p:nvPr/>
        </p:nvSpPr>
        <p:spPr>
          <a:xfrm>
            <a:off x="1371600" y="5715000"/>
            <a:ext cx="666400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b="1" dirty="0">
                <a:latin typeface="Courier New" pitchFamily="49" charset="0"/>
                <a:cs typeface="Courier New" pitchFamily="49" charset="0"/>
              </a:rPr>
              <a:t>(33): !"#$%&amp;'()*+,-./0123456789:;&lt;=&gt;?@</a:t>
            </a:r>
            <a:r>
              <a:rPr lang="en-US" b="1" dirty="0" smtClean="0">
                <a:latin typeface="Courier New" pitchFamily="49" charset="0"/>
                <a:cs typeface="Courier New" pitchFamily="49" charset="0"/>
              </a:rPr>
              <a:t>ABCDEFGHI</a:t>
            </a:r>
          </a:p>
          <a:p>
            <a:r>
              <a:rPr lang="en-US" b="1" dirty="0">
                <a:latin typeface="Courier New" pitchFamily="49" charset="0"/>
                <a:cs typeface="Courier New" pitchFamily="49" charset="0"/>
              </a:rPr>
              <a:t>(64): @ABCDEFGHIJKLMNOPQRSTUVWXYZ[\]^_`</a:t>
            </a:r>
            <a:r>
              <a:rPr lang="en-US" b="1" dirty="0" err="1">
                <a:latin typeface="Courier New" pitchFamily="49" charset="0"/>
                <a:cs typeface="Courier New" pitchFamily="49" charset="0"/>
              </a:rPr>
              <a:t>abcdefgh</a:t>
            </a:r>
            <a:endParaRPr lang="en-US" b="1" dirty="0">
              <a:latin typeface="Courier New" pitchFamily="49" charset="0"/>
              <a:cs typeface="Courier New" pitchFamily="49" charset="0"/>
            </a:endParaRPr>
          </a:p>
        </p:txBody>
      </p:sp>
      <p:sp>
        <p:nvSpPr>
          <p:cNvPr id="8" name="Rectangle 7"/>
          <p:cNvSpPr/>
          <p:nvPr/>
        </p:nvSpPr>
        <p:spPr>
          <a:xfrm>
            <a:off x="533400" y="1447800"/>
            <a:ext cx="3815655" cy="369332"/>
          </a:xfrm>
          <a:prstGeom prst="rect">
            <a:avLst/>
          </a:prstGeom>
        </p:spPr>
        <p:txBody>
          <a:bodyPr wrap="none">
            <a:spAutoFit/>
          </a:bodyPr>
          <a:lstStyle/>
          <a:p>
            <a:r>
              <a:rPr lang="en-US" dirty="0" smtClean="0"/>
              <a:t>1. A </a:t>
            </a:r>
            <a:r>
              <a:rPr lang="en-US" dirty="0"/>
              <a:t>quality score is typically: [0, 40]</a:t>
            </a:r>
          </a:p>
        </p:txBody>
      </p:sp>
      <p:pic>
        <p:nvPicPr>
          <p:cNvPr id="9" name="Picture 8"/>
          <p:cNvPicPr>
            <a:picLocks noChangeAspect="1"/>
          </p:cNvPicPr>
          <p:nvPr/>
        </p:nvPicPr>
        <p:blipFill>
          <a:blip r:embed="rId3"/>
          <a:stretch>
            <a:fillRect/>
          </a:stretch>
        </p:blipFill>
        <p:spPr>
          <a:xfrm>
            <a:off x="5334000" y="1295400"/>
            <a:ext cx="3170972" cy="4038600"/>
          </a:xfrm>
          <a:prstGeom prst="rect">
            <a:avLst/>
          </a:prstGeom>
        </p:spPr>
      </p:pic>
      <p:sp>
        <p:nvSpPr>
          <p:cNvPr id="10" name="TextBox 9"/>
          <p:cNvSpPr txBox="1"/>
          <p:nvPr/>
        </p:nvSpPr>
        <p:spPr>
          <a:xfrm>
            <a:off x="6096000" y="5410200"/>
            <a:ext cx="1954381" cy="215444"/>
          </a:xfrm>
          <a:prstGeom prst="rect">
            <a:avLst/>
          </a:prstGeom>
          <a:noFill/>
        </p:spPr>
        <p:txBody>
          <a:bodyPr wrap="none" rtlCol="0">
            <a:spAutoFit/>
          </a:bodyPr>
          <a:lstStyle/>
          <a:p>
            <a:r>
              <a:rPr lang="en-US" sz="800" dirty="0"/>
              <a:t>http://</a:t>
            </a:r>
            <a:r>
              <a:rPr lang="en-US" sz="800" dirty="0" err="1"/>
              <a:t>ascii-table.com</a:t>
            </a:r>
            <a:r>
              <a:rPr lang="en-US" sz="800" dirty="0"/>
              <a:t>/</a:t>
            </a:r>
            <a:r>
              <a:rPr lang="en-US" sz="800" dirty="0" err="1"/>
              <a:t>img</a:t>
            </a:r>
            <a:r>
              <a:rPr lang="en-US" sz="800" dirty="0"/>
              <a:t>/</a:t>
            </a:r>
            <a:r>
              <a:rPr lang="en-US" sz="800" dirty="0" err="1"/>
              <a:t>ascii-table.gif</a:t>
            </a:r>
            <a:endParaRPr lang="en-US" sz="800" dirty="0"/>
          </a:p>
        </p:txBody>
      </p:sp>
      <p:cxnSp>
        <p:nvCxnSpPr>
          <p:cNvPr id="12" name="Straight Arrow Connector 11"/>
          <p:cNvCxnSpPr/>
          <p:nvPr/>
        </p:nvCxnSpPr>
        <p:spPr>
          <a:xfrm flipV="1">
            <a:off x="3657600" y="1752600"/>
            <a:ext cx="304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114800" y="1752600"/>
            <a:ext cx="2286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4800" y="2895600"/>
            <a:ext cx="4876800" cy="646331"/>
          </a:xfrm>
          <a:prstGeom prst="rect">
            <a:avLst/>
          </a:prstGeom>
          <a:noFill/>
        </p:spPr>
        <p:txBody>
          <a:bodyPr wrap="square" rtlCol="0">
            <a:spAutoFit/>
          </a:bodyPr>
          <a:lstStyle/>
          <a:p>
            <a:r>
              <a:rPr lang="en-US" dirty="0" smtClean="0"/>
              <a:t>2. An </a:t>
            </a:r>
            <a:r>
              <a:rPr lang="en-US" dirty="0" err="1" smtClean="0"/>
              <a:t>ascii</a:t>
            </a:r>
            <a:r>
              <a:rPr lang="en-US" dirty="0" smtClean="0"/>
              <a:t> table contains 128 symbols, incl. quality score range</a:t>
            </a:r>
            <a:endParaRPr lang="en-US" dirty="0"/>
          </a:p>
        </p:txBody>
      </p:sp>
      <p:sp>
        <p:nvSpPr>
          <p:cNvPr id="17" name="Rectangle 16"/>
          <p:cNvSpPr/>
          <p:nvPr/>
        </p:nvSpPr>
        <p:spPr>
          <a:xfrm>
            <a:off x="304800" y="3733800"/>
            <a:ext cx="4572000" cy="369332"/>
          </a:xfrm>
          <a:prstGeom prst="rect">
            <a:avLst/>
          </a:prstGeom>
        </p:spPr>
        <p:txBody>
          <a:bodyPr>
            <a:spAutoFit/>
          </a:bodyPr>
          <a:lstStyle/>
          <a:p>
            <a:r>
              <a:rPr lang="en-US" dirty="0" smtClean="0"/>
              <a:t>3. Formula</a:t>
            </a:r>
            <a:r>
              <a:rPr lang="en-US" dirty="0"/>
              <a:t>: score + offset =</a:t>
            </a:r>
            <a:r>
              <a:rPr lang="en-US" dirty="0" smtClean="0"/>
              <a:t>&gt; index</a:t>
            </a:r>
            <a:endParaRPr lang="en-US" dirty="0"/>
          </a:p>
        </p:txBody>
      </p:sp>
      <p:sp>
        <p:nvSpPr>
          <p:cNvPr id="18" name="Right Arrow 17"/>
          <p:cNvSpPr/>
          <p:nvPr/>
        </p:nvSpPr>
        <p:spPr>
          <a:xfrm>
            <a:off x="4114800" y="3810000"/>
            <a:ext cx="990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81000" y="4419600"/>
            <a:ext cx="4572000" cy="923330"/>
          </a:xfrm>
          <a:prstGeom prst="rect">
            <a:avLst/>
          </a:prstGeom>
        </p:spPr>
        <p:txBody>
          <a:bodyPr>
            <a:spAutoFit/>
          </a:bodyPr>
          <a:lstStyle/>
          <a:p>
            <a:r>
              <a:rPr lang="en-US" dirty="0"/>
              <a:t>Two variants: </a:t>
            </a:r>
            <a:endParaRPr lang="en-US" dirty="0" smtClean="0"/>
          </a:p>
          <a:p>
            <a:pPr marL="285750" indent="-285750">
              <a:buFont typeface="Arial"/>
              <a:buChar char="•"/>
            </a:pPr>
            <a:r>
              <a:rPr lang="en-US" dirty="0" smtClean="0"/>
              <a:t>offset</a:t>
            </a:r>
            <a:r>
              <a:rPr lang="en-US" dirty="0"/>
              <a:t>=64(</a:t>
            </a:r>
            <a:r>
              <a:rPr lang="en-US" dirty="0" err="1"/>
              <a:t>Illumina</a:t>
            </a:r>
            <a:r>
              <a:rPr lang="en-US" dirty="0"/>
              <a:t> 1.0-before 1.8</a:t>
            </a:r>
            <a:r>
              <a:rPr lang="en-US" dirty="0" smtClean="0"/>
              <a:t>)</a:t>
            </a:r>
            <a:endParaRPr lang="en-US" dirty="0"/>
          </a:p>
          <a:p>
            <a:pPr marL="285750" indent="-285750">
              <a:buFont typeface="Arial"/>
              <a:buChar char="•"/>
            </a:pPr>
            <a:r>
              <a:rPr lang="en-US" dirty="0" smtClean="0"/>
              <a:t>offset</a:t>
            </a:r>
            <a:r>
              <a:rPr lang="en-US" dirty="0"/>
              <a:t>=33(Sanger, </a:t>
            </a:r>
            <a:r>
              <a:rPr lang="en-US" dirty="0" err="1"/>
              <a:t>Illumina</a:t>
            </a:r>
            <a:r>
              <a:rPr lang="en-US" dirty="0"/>
              <a:t> 1.8+).</a:t>
            </a:r>
          </a:p>
        </p:txBody>
      </p:sp>
      <p:sp>
        <p:nvSpPr>
          <p:cNvPr id="21" name="TextBox 20"/>
          <p:cNvSpPr txBox="1"/>
          <p:nvPr/>
        </p:nvSpPr>
        <p:spPr>
          <a:xfrm>
            <a:off x="2286000" y="2209800"/>
            <a:ext cx="2515758" cy="369332"/>
          </a:xfrm>
          <a:prstGeom prst="rect">
            <a:avLst/>
          </a:prstGeom>
          <a:noFill/>
        </p:spPr>
        <p:txBody>
          <a:bodyPr wrap="none" rtlCol="0">
            <a:spAutoFit/>
          </a:bodyPr>
          <a:lstStyle/>
          <a:p>
            <a:r>
              <a:rPr lang="en-US" dirty="0" smtClean="0"/>
              <a:t>Not efficient space use</a:t>
            </a:r>
            <a:endParaRPr lang="en-US" dirty="0"/>
          </a:p>
        </p:txBody>
      </p:sp>
    </p:spTree>
    <p:extLst>
      <p:ext uri="{BB962C8B-B14F-4D97-AF65-F5344CB8AC3E}">
        <p14:creationId xmlns:p14="http://schemas.microsoft.com/office/powerpoint/2010/main" val="18013265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FASTQ files?</a:t>
            </a:r>
            <a:endParaRPr lang="en-US" dirty="0"/>
          </a:p>
        </p:txBody>
      </p:sp>
      <p:sp>
        <p:nvSpPr>
          <p:cNvPr id="3" name="Content Placeholder 2"/>
          <p:cNvSpPr>
            <a:spLocks noGrp="1"/>
          </p:cNvSpPr>
          <p:nvPr>
            <p:ph idx="1"/>
          </p:nvPr>
        </p:nvSpPr>
        <p:spPr>
          <a:xfrm>
            <a:off x="457200" y="1600200"/>
            <a:ext cx="8229600" cy="3809999"/>
          </a:xfrm>
        </p:spPr>
        <p:txBody>
          <a:bodyPr>
            <a:normAutofit fontScale="92500" lnSpcReduction="10000"/>
          </a:bodyPr>
          <a:lstStyle/>
          <a:p>
            <a:r>
              <a:rPr lang="en-US" dirty="0" smtClean="0"/>
              <a:t>FASTQ files are the “raw materials” of the sequencing business.</a:t>
            </a:r>
          </a:p>
          <a:p>
            <a:r>
              <a:rPr lang="en-US" dirty="0" smtClean="0"/>
              <a:t>Quality </a:t>
            </a:r>
            <a:r>
              <a:rPr lang="en-US" dirty="0" smtClean="0"/>
              <a:t>control: quality score distribution, GC content, k-</a:t>
            </a:r>
            <a:r>
              <a:rPr lang="en-US" dirty="0" err="1" smtClean="0"/>
              <a:t>mer</a:t>
            </a:r>
            <a:r>
              <a:rPr lang="en-US" dirty="0" smtClean="0"/>
              <a:t> enrichment, etc.</a:t>
            </a:r>
          </a:p>
          <a:p>
            <a:r>
              <a:rPr lang="en-US" dirty="0" smtClean="0"/>
              <a:t>Preprocessing: adapter removal, low-quality reads filtering, etc</a:t>
            </a:r>
            <a:r>
              <a:rPr lang="en-US" dirty="0" smtClean="0"/>
              <a:t>.</a:t>
            </a:r>
          </a:p>
          <a:p>
            <a:r>
              <a:rPr lang="en-US" dirty="0" smtClean="0"/>
              <a:t>They can then be used for alignment and further analysis.</a:t>
            </a:r>
            <a:endParaRPr lang="en-US" dirty="0"/>
          </a:p>
        </p:txBody>
      </p:sp>
    </p:spTree>
    <p:extLst>
      <p:ext uri="{BB962C8B-B14F-4D97-AF65-F5344CB8AC3E}">
        <p14:creationId xmlns:p14="http://schemas.microsoft.com/office/powerpoint/2010/main" val="373987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795587"/>
            <a:ext cx="7772400" cy="1362075"/>
          </a:xfrm>
        </p:spPr>
        <p:txBody>
          <a:bodyPr/>
          <a:lstStyle/>
          <a:p>
            <a:r>
              <a:rPr lang="en-US" dirty="0" smtClean="0"/>
              <a:t>Sam/bam</a:t>
            </a:r>
            <a:endParaRPr lang="en-US" dirty="0"/>
          </a:p>
        </p:txBody>
      </p:sp>
      <p:sp>
        <p:nvSpPr>
          <p:cNvPr id="5" name="Text Placeholder 4"/>
          <p:cNvSpPr>
            <a:spLocks noGrp="1"/>
          </p:cNvSpPr>
          <p:nvPr>
            <p:ph type="body" idx="1"/>
          </p:nvPr>
        </p:nvSpPr>
        <p:spPr>
          <a:xfrm>
            <a:off x="685800" y="1295400"/>
            <a:ext cx="7772400" cy="1500187"/>
          </a:xfrm>
        </p:spPr>
        <p:txBody>
          <a:bodyPr/>
          <a:lstStyle/>
          <a:p>
            <a:r>
              <a:rPr lang="en-US" dirty="0" smtClean="0"/>
              <a:t>Alignment format</a:t>
            </a:r>
            <a:endParaRPr lang="en-US" dirty="0"/>
          </a:p>
        </p:txBody>
      </p:sp>
    </p:spTree>
    <p:extLst>
      <p:ext uri="{BB962C8B-B14F-4D97-AF65-F5344CB8AC3E}">
        <p14:creationId xmlns:p14="http://schemas.microsoft.com/office/powerpoint/2010/main" val="4051524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read alignment</a:t>
            </a:r>
            <a:endParaRPr lang="en-US" dirty="0"/>
          </a:p>
        </p:txBody>
      </p:sp>
      <p:sp>
        <p:nvSpPr>
          <p:cNvPr id="3" name="Content Placeholder 2"/>
          <p:cNvSpPr>
            <a:spLocks noGrp="1"/>
          </p:cNvSpPr>
          <p:nvPr>
            <p:ph idx="1"/>
          </p:nvPr>
        </p:nvSpPr>
        <p:spPr>
          <a:xfrm>
            <a:off x="464934" y="5257800"/>
            <a:ext cx="8229600" cy="1279008"/>
          </a:xfrm>
        </p:spPr>
        <p:txBody>
          <a:bodyPr/>
          <a:lstStyle/>
          <a:p>
            <a:r>
              <a:rPr lang="en-US" dirty="0" smtClean="0"/>
              <a:t>Many choices: BWA, Bowtie, </a:t>
            </a:r>
            <a:r>
              <a:rPr lang="en-US" dirty="0" err="1" smtClean="0"/>
              <a:t>Maq</a:t>
            </a:r>
            <a:r>
              <a:rPr lang="en-US" dirty="0" smtClean="0"/>
              <a:t>, Soap, Star, Tophat, etc.</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97" y="1371600"/>
            <a:ext cx="148590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blogs.scientificamerican.com/media/inline/blog/Image/human_genome_decade.jpg"/>
          <p:cNvPicPr>
            <a:picLocks noChangeAspect="1" noChangeArrowheads="1"/>
          </p:cNvPicPr>
          <p:nvPr/>
        </p:nvPicPr>
        <p:blipFill rotWithShape="1">
          <a:blip r:embed="rId4">
            <a:extLst>
              <a:ext uri="{28A0092B-C50C-407E-A947-70E740481C1C}">
                <a14:useLocalDpi xmlns:a14="http://schemas.microsoft.com/office/drawing/2010/main" val="0"/>
              </a:ext>
            </a:extLst>
          </a:blip>
          <a:srcRect l="25451" r="24986"/>
          <a:stretch/>
        </p:blipFill>
        <p:spPr bwMode="auto">
          <a:xfrm rot="5400000">
            <a:off x="4205239" y="2568649"/>
            <a:ext cx="1180214" cy="3086101"/>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a:off x="4531747" y="3009900"/>
            <a:ext cx="396949" cy="51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0496" y="1997592"/>
            <a:ext cx="2372573" cy="584775"/>
          </a:xfrm>
          <a:prstGeom prst="rect">
            <a:avLst/>
          </a:prstGeom>
          <a:noFill/>
        </p:spPr>
        <p:txBody>
          <a:bodyPr wrap="none" rtlCol="0">
            <a:spAutoFit/>
          </a:bodyPr>
          <a:lstStyle/>
          <a:p>
            <a:r>
              <a:rPr lang="en-US" sz="3200" dirty="0" smtClean="0"/>
              <a:t>FASTQ files</a:t>
            </a:r>
            <a:endParaRPr lang="en-US" sz="3200" dirty="0"/>
          </a:p>
        </p:txBody>
      </p:sp>
      <p:sp>
        <p:nvSpPr>
          <p:cNvPr id="8" name="TextBox 7"/>
          <p:cNvSpPr txBox="1"/>
          <p:nvPr/>
        </p:nvSpPr>
        <p:spPr>
          <a:xfrm>
            <a:off x="6400913" y="1997592"/>
            <a:ext cx="2326278" cy="584775"/>
          </a:xfrm>
          <a:prstGeom prst="rect">
            <a:avLst/>
          </a:prstGeom>
          <a:noFill/>
        </p:spPr>
        <p:txBody>
          <a:bodyPr wrap="none" rtlCol="0">
            <a:spAutoFit/>
          </a:bodyPr>
          <a:lstStyle/>
          <a:p>
            <a:r>
              <a:rPr lang="en-US" sz="3200" dirty="0" smtClean="0"/>
              <a:t>Alignments </a:t>
            </a:r>
            <a:endParaRPr lang="en-US" sz="3200" dirty="0"/>
          </a:p>
        </p:txBody>
      </p:sp>
      <p:sp>
        <p:nvSpPr>
          <p:cNvPr id="6" name="TextBox 5"/>
          <p:cNvSpPr txBox="1"/>
          <p:nvPr/>
        </p:nvSpPr>
        <p:spPr>
          <a:xfrm>
            <a:off x="3252295" y="1897610"/>
            <a:ext cx="748923" cy="369332"/>
          </a:xfrm>
          <a:prstGeom prst="rect">
            <a:avLst/>
          </a:prstGeom>
          <a:noFill/>
        </p:spPr>
        <p:txBody>
          <a:bodyPr wrap="none" rtlCol="0">
            <a:spAutoFit/>
          </a:bodyPr>
          <a:lstStyle/>
          <a:p>
            <a:r>
              <a:rPr lang="en-US" dirty="0" smtClean="0"/>
              <a:t>Index</a:t>
            </a:r>
            <a:endParaRPr lang="en-US" dirty="0"/>
          </a:p>
        </p:txBody>
      </p:sp>
      <p:sp>
        <p:nvSpPr>
          <p:cNvPr id="7" name="TextBox 6"/>
          <p:cNvSpPr txBox="1"/>
          <p:nvPr/>
        </p:nvSpPr>
        <p:spPr>
          <a:xfrm>
            <a:off x="3189778" y="4701807"/>
            <a:ext cx="3211135" cy="369332"/>
          </a:xfrm>
          <a:prstGeom prst="rect">
            <a:avLst/>
          </a:prstGeom>
          <a:noFill/>
        </p:spPr>
        <p:txBody>
          <a:bodyPr wrap="none" rtlCol="0">
            <a:spAutoFit/>
          </a:bodyPr>
          <a:lstStyle/>
          <a:p>
            <a:r>
              <a:rPr lang="en-US" dirty="0" smtClean="0"/>
              <a:t>Genomic reference sequence</a:t>
            </a:r>
            <a:endParaRPr lang="en-US" dirty="0"/>
          </a:p>
        </p:txBody>
      </p:sp>
      <p:sp>
        <p:nvSpPr>
          <p:cNvPr id="9" name="Right Arrow 8"/>
          <p:cNvSpPr/>
          <p:nvPr/>
        </p:nvSpPr>
        <p:spPr>
          <a:xfrm>
            <a:off x="2653069" y="2190750"/>
            <a:ext cx="536709" cy="264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614496" y="2134921"/>
            <a:ext cx="536709" cy="264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6197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20354"/>
            <a:ext cx="2362200" cy="1752600"/>
          </a:xfrm>
        </p:spPr>
        <p:txBody>
          <a:bodyPr/>
          <a:lstStyle/>
          <a:p>
            <a:r>
              <a:rPr lang="en-US" dirty="0" smtClean="0"/>
              <a:t>Alignment format</a:t>
            </a:r>
            <a:endParaRPr lang="en-US" dirty="0"/>
          </a:p>
        </p:txBody>
      </p:sp>
      <p:pic>
        <p:nvPicPr>
          <p:cNvPr id="2050" name="Picture 2" descr="http://www.skyscanner.net/sites/default/files/image_import/swiss.army.kn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619" y="63440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619" y="3924300"/>
            <a:ext cx="7239000" cy="2745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67400" y="630865"/>
            <a:ext cx="877163" cy="369332"/>
          </a:xfrm>
          <a:prstGeom prst="rect">
            <a:avLst/>
          </a:prstGeom>
          <a:noFill/>
        </p:spPr>
        <p:txBody>
          <a:bodyPr wrap="none" rtlCol="0">
            <a:spAutoFit/>
          </a:bodyPr>
          <a:lstStyle/>
          <a:p>
            <a:r>
              <a:rPr lang="en-US" dirty="0" smtClean="0"/>
              <a:t>Bowtie</a:t>
            </a:r>
            <a:endParaRPr lang="en-US" dirty="0"/>
          </a:p>
        </p:txBody>
      </p:sp>
      <p:sp>
        <p:nvSpPr>
          <p:cNvPr id="5" name="TextBox 4"/>
          <p:cNvSpPr txBox="1"/>
          <p:nvPr/>
        </p:nvSpPr>
        <p:spPr>
          <a:xfrm>
            <a:off x="4621619" y="1066800"/>
            <a:ext cx="954107" cy="369332"/>
          </a:xfrm>
          <a:prstGeom prst="rect">
            <a:avLst/>
          </a:prstGeom>
          <a:noFill/>
        </p:spPr>
        <p:txBody>
          <a:bodyPr wrap="none" rtlCol="0">
            <a:spAutoFit/>
          </a:bodyPr>
          <a:lstStyle/>
          <a:p>
            <a:r>
              <a:rPr lang="en-US" dirty="0" smtClean="0"/>
              <a:t>ELAND</a:t>
            </a:r>
            <a:endParaRPr lang="en-US" dirty="0"/>
          </a:p>
        </p:txBody>
      </p:sp>
      <p:sp>
        <p:nvSpPr>
          <p:cNvPr id="6" name="TextBox 5"/>
          <p:cNvSpPr txBox="1"/>
          <p:nvPr/>
        </p:nvSpPr>
        <p:spPr>
          <a:xfrm>
            <a:off x="4642884" y="1796534"/>
            <a:ext cx="701859" cy="369332"/>
          </a:xfrm>
          <a:prstGeom prst="rect">
            <a:avLst/>
          </a:prstGeom>
          <a:noFill/>
        </p:spPr>
        <p:txBody>
          <a:bodyPr wrap="none" rtlCol="0">
            <a:spAutoFit/>
          </a:bodyPr>
          <a:lstStyle/>
          <a:p>
            <a:r>
              <a:rPr lang="en-US" dirty="0" smtClean="0"/>
              <a:t>BWA</a:t>
            </a:r>
            <a:endParaRPr lang="en-US" dirty="0"/>
          </a:p>
        </p:txBody>
      </p:sp>
      <p:sp>
        <p:nvSpPr>
          <p:cNvPr id="7" name="TextBox 6"/>
          <p:cNvSpPr txBox="1"/>
          <p:nvPr/>
        </p:nvSpPr>
        <p:spPr>
          <a:xfrm>
            <a:off x="3919609" y="2438400"/>
            <a:ext cx="723275" cy="369332"/>
          </a:xfrm>
          <a:prstGeom prst="rect">
            <a:avLst/>
          </a:prstGeom>
          <a:noFill/>
        </p:spPr>
        <p:txBody>
          <a:bodyPr wrap="none" rtlCol="0">
            <a:spAutoFit/>
          </a:bodyPr>
          <a:lstStyle/>
          <a:p>
            <a:r>
              <a:rPr lang="en-US" dirty="0" smtClean="0"/>
              <a:t>Soap</a:t>
            </a:r>
            <a:endParaRPr lang="en-US" dirty="0"/>
          </a:p>
        </p:txBody>
      </p:sp>
      <p:sp>
        <p:nvSpPr>
          <p:cNvPr id="9" name="TextBox 8"/>
          <p:cNvSpPr txBox="1"/>
          <p:nvPr/>
        </p:nvSpPr>
        <p:spPr>
          <a:xfrm>
            <a:off x="6305981" y="3307243"/>
            <a:ext cx="633507" cy="369332"/>
          </a:xfrm>
          <a:prstGeom prst="rect">
            <a:avLst/>
          </a:prstGeom>
          <a:noFill/>
        </p:spPr>
        <p:txBody>
          <a:bodyPr wrap="none" rtlCol="0">
            <a:spAutoFit/>
          </a:bodyPr>
          <a:lstStyle/>
          <a:p>
            <a:r>
              <a:rPr lang="en-US" dirty="0" err="1" smtClean="0"/>
              <a:t>Maq</a:t>
            </a:r>
            <a:endParaRPr lang="en-US" dirty="0"/>
          </a:p>
        </p:txBody>
      </p:sp>
      <p:sp>
        <p:nvSpPr>
          <p:cNvPr id="10" name="TextBox 9"/>
          <p:cNvSpPr txBox="1"/>
          <p:nvPr/>
        </p:nvSpPr>
        <p:spPr>
          <a:xfrm>
            <a:off x="7239000" y="2937911"/>
            <a:ext cx="1069524" cy="369332"/>
          </a:xfrm>
          <a:prstGeom prst="rect">
            <a:avLst/>
          </a:prstGeom>
          <a:noFill/>
        </p:spPr>
        <p:txBody>
          <a:bodyPr wrap="none" rtlCol="0">
            <a:spAutoFit/>
          </a:bodyPr>
          <a:lstStyle/>
          <a:p>
            <a:r>
              <a:rPr lang="en-US" dirty="0" err="1" smtClean="0"/>
              <a:t>SHRiMP</a:t>
            </a:r>
            <a:endParaRPr lang="en-US" dirty="0"/>
          </a:p>
        </p:txBody>
      </p:sp>
      <p:sp>
        <p:nvSpPr>
          <p:cNvPr id="11" name="TextBox 10"/>
          <p:cNvSpPr txBox="1"/>
          <p:nvPr/>
        </p:nvSpPr>
        <p:spPr>
          <a:xfrm>
            <a:off x="1167810" y="3232298"/>
            <a:ext cx="1438214" cy="769441"/>
          </a:xfrm>
          <a:prstGeom prst="rect">
            <a:avLst/>
          </a:prstGeom>
          <a:noFill/>
        </p:spPr>
        <p:txBody>
          <a:bodyPr wrap="none" rtlCol="0">
            <a:spAutoFit/>
          </a:bodyPr>
          <a:lstStyle/>
          <a:p>
            <a:r>
              <a:rPr lang="en-US" sz="4400" b="1" dirty="0" smtClean="0"/>
              <a:t>SAM</a:t>
            </a:r>
            <a:endParaRPr lang="en-US" sz="4400" b="1" dirty="0"/>
          </a:p>
        </p:txBody>
      </p:sp>
      <p:cxnSp>
        <p:nvCxnSpPr>
          <p:cNvPr id="15" name="Straight Connector 14"/>
          <p:cNvCxnSpPr/>
          <p:nvPr/>
        </p:nvCxnSpPr>
        <p:spPr>
          <a:xfrm>
            <a:off x="1681716" y="5105400"/>
            <a:ext cx="289028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95400" y="5943600"/>
            <a:ext cx="59436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2169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SAM </a:t>
            </a:r>
            <a:r>
              <a:rPr lang="en-US" dirty="0" smtClean="0"/>
              <a:t>format: original sequence info + additional alignment info</a:t>
            </a:r>
            <a:endParaRPr lang="en-US" dirty="0"/>
          </a:p>
        </p:txBody>
      </p:sp>
      <p:cxnSp>
        <p:nvCxnSpPr>
          <p:cNvPr id="4" name="Straight Connector 3"/>
          <p:cNvCxnSpPr/>
          <p:nvPr/>
        </p:nvCxnSpPr>
        <p:spPr>
          <a:xfrm>
            <a:off x="1210952" y="3587750"/>
            <a:ext cx="6758073" cy="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346127" y="2597150"/>
            <a:ext cx="2798332"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389" y="5036523"/>
            <a:ext cx="3936508" cy="469841"/>
          </a:xfrm>
          <a:prstGeom prst="rect">
            <a:avLst/>
          </a:prstGeom>
        </p:spPr>
      </p:pic>
      <p:sp>
        <p:nvSpPr>
          <p:cNvPr id="8" name="Rectangle 7"/>
          <p:cNvSpPr/>
          <p:nvPr/>
        </p:nvSpPr>
        <p:spPr>
          <a:xfrm>
            <a:off x="4513789" y="5036523"/>
            <a:ext cx="152400" cy="469841"/>
          </a:xfrm>
          <a:prstGeom prst="rect">
            <a:avLst/>
          </a:prstGeom>
          <a:solidFill>
            <a:srgbClr val="4F81BD">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84716" y="5036523"/>
            <a:ext cx="1774845" cy="369332"/>
          </a:xfrm>
          <a:prstGeom prst="rect">
            <a:avLst/>
          </a:prstGeom>
          <a:noFill/>
        </p:spPr>
        <p:txBody>
          <a:bodyPr wrap="none" rtlCol="0">
            <a:spAutoFit/>
          </a:bodyPr>
          <a:lstStyle/>
          <a:p>
            <a:r>
              <a:rPr lang="en-US" dirty="0" smtClean="0"/>
              <a:t>2. chromosome</a:t>
            </a:r>
            <a:endParaRPr lang="en-US" dirty="0"/>
          </a:p>
        </p:txBody>
      </p:sp>
      <p:sp>
        <p:nvSpPr>
          <p:cNvPr id="15" name="TextBox 14"/>
          <p:cNvSpPr txBox="1"/>
          <p:nvPr/>
        </p:nvSpPr>
        <p:spPr>
          <a:xfrm>
            <a:off x="3882847" y="2597150"/>
            <a:ext cx="1338828" cy="369332"/>
          </a:xfrm>
          <a:prstGeom prst="rect">
            <a:avLst/>
          </a:prstGeom>
          <a:noFill/>
        </p:spPr>
        <p:txBody>
          <a:bodyPr wrap="none" rtlCol="0">
            <a:spAutoFit/>
          </a:bodyPr>
          <a:lstStyle/>
          <a:p>
            <a:r>
              <a:rPr lang="en-US" b="1" dirty="0" smtClean="0"/>
              <a:t>Short read</a:t>
            </a:r>
            <a:endParaRPr lang="en-US" b="1" dirty="0"/>
          </a:p>
        </p:txBody>
      </p:sp>
      <p:sp>
        <p:nvSpPr>
          <p:cNvPr id="16" name="TextBox 15"/>
          <p:cNvSpPr txBox="1"/>
          <p:nvPr/>
        </p:nvSpPr>
        <p:spPr>
          <a:xfrm>
            <a:off x="2189400" y="3587750"/>
            <a:ext cx="2428870" cy="369332"/>
          </a:xfrm>
          <a:prstGeom prst="rect">
            <a:avLst/>
          </a:prstGeom>
          <a:noFill/>
        </p:spPr>
        <p:txBody>
          <a:bodyPr wrap="none" rtlCol="0">
            <a:spAutoFit/>
          </a:bodyPr>
          <a:lstStyle/>
          <a:p>
            <a:r>
              <a:rPr lang="en-US" b="1" dirty="0" smtClean="0"/>
              <a:t>Reference sequence</a:t>
            </a:r>
            <a:endParaRPr lang="en-US" b="1" dirty="0"/>
          </a:p>
        </p:txBody>
      </p:sp>
      <p:cxnSp>
        <p:nvCxnSpPr>
          <p:cNvPr id="18" name="Straight Connector 17"/>
          <p:cNvCxnSpPr/>
          <p:nvPr/>
        </p:nvCxnSpPr>
        <p:spPr>
          <a:xfrm>
            <a:off x="1210952" y="3587750"/>
            <a:ext cx="3291902" cy="144877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666189" y="3587750"/>
            <a:ext cx="3302836" cy="144877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60613" y="2411968"/>
            <a:ext cx="992579" cy="369332"/>
          </a:xfrm>
          <a:prstGeom prst="rect">
            <a:avLst/>
          </a:prstGeom>
          <a:noFill/>
        </p:spPr>
        <p:txBody>
          <a:bodyPr wrap="none" rtlCol="0">
            <a:spAutoFit/>
          </a:bodyPr>
          <a:lstStyle/>
          <a:p>
            <a:r>
              <a:rPr lang="en-US" dirty="0" smtClean="0"/>
              <a:t>1. </a:t>
            </a:r>
            <a:r>
              <a:rPr lang="en-US" dirty="0" err="1" smtClean="0"/>
              <a:t>seqid</a:t>
            </a:r>
            <a:endParaRPr lang="en-US" dirty="0"/>
          </a:p>
        </p:txBody>
      </p:sp>
      <p:cxnSp>
        <p:nvCxnSpPr>
          <p:cNvPr id="26" name="Straight Arrow Connector 25"/>
          <p:cNvCxnSpPr>
            <a:stCxn id="24" idx="3"/>
          </p:cNvCxnSpPr>
          <p:nvPr/>
        </p:nvCxnSpPr>
        <p:spPr>
          <a:xfrm>
            <a:off x="3353192" y="2596634"/>
            <a:ext cx="0" cy="9149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85944" y="3153886"/>
            <a:ext cx="1236236" cy="369332"/>
          </a:xfrm>
          <a:prstGeom prst="rect">
            <a:avLst/>
          </a:prstGeom>
          <a:noFill/>
        </p:spPr>
        <p:txBody>
          <a:bodyPr wrap="none" rtlCol="0">
            <a:spAutoFit/>
          </a:bodyPr>
          <a:lstStyle/>
          <a:p>
            <a:r>
              <a:rPr lang="en-US" dirty="0" smtClean="0"/>
              <a:t>3. position</a:t>
            </a:r>
            <a:endParaRPr lang="en-US" dirty="0"/>
          </a:p>
        </p:txBody>
      </p:sp>
      <p:sp>
        <p:nvSpPr>
          <p:cNvPr id="29" name="TextBox 28"/>
          <p:cNvSpPr txBox="1"/>
          <p:nvPr/>
        </p:nvSpPr>
        <p:spPr>
          <a:xfrm>
            <a:off x="3378187" y="2969220"/>
            <a:ext cx="2249334" cy="369332"/>
          </a:xfrm>
          <a:prstGeom prst="rect">
            <a:avLst/>
          </a:prstGeom>
          <a:noFill/>
        </p:spPr>
        <p:txBody>
          <a:bodyPr wrap="none" rtlCol="0">
            <a:spAutoFit/>
          </a:bodyPr>
          <a:lstStyle/>
          <a:p>
            <a:r>
              <a:rPr lang="en-US" dirty="0" smtClean="0"/>
              <a:t>? 4. mapping quality</a:t>
            </a:r>
            <a:endParaRPr lang="en-US" dirty="0"/>
          </a:p>
        </p:txBody>
      </p:sp>
      <p:cxnSp>
        <p:nvCxnSpPr>
          <p:cNvPr id="30" name="Straight Connector 29"/>
          <p:cNvCxnSpPr/>
          <p:nvPr/>
        </p:nvCxnSpPr>
        <p:spPr>
          <a:xfrm>
            <a:off x="4818589" y="2590284"/>
            <a:ext cx="484766" cy="0"/>
          </a:xfrm>
          <a:prstGeom prst="line">
            <a:avLst/>
          </a:prstGeom>
          <a:ln w="7620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66135" y="2597150"/>
            <a:ext cx="192912" cy="0"/>
          </a:xfrm>
          <a:prstGeom prst="line">
            <a:avLst/>
          </a:prstGeom>
          <a:ln w="76200">
            <a:solidFill>
              <a:schemeClr val="bg2">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16633" y="1664732"/>
            <a:ext cx="1172116" cy="369332"/>
          </a:xfrm>
          <a:prstGeom prst="rect">
            <a:avLst/>
          </a:prstGeom>
          <a:noFill/>
        </p:spPr>
        <p:txBody>
          <a:bodyPr wrap="none" rtlCol="0">
            <a:spAutoFit/>
          </a:bodyPr>
          <a:lstStyle/>
          <a:p>
            <a:r>
              <a:rPr lang="en-US" dirty="0" smtClean="0"/>
              <a:t>mismatch</a:t>
            </a:r>
            <a:endParaRPr lang="en-US" dirty="0"/>
          </a:p>
        </p:txBody>
      </p:sp>
      <p:sp>
        <p:nvSpPr>
          <p:cNvPr id="35" name="TextBox 34"/>
          <p:cNvSpPr txBox="1"/>
          <p:nvPr/>
        </p:nvSpPr>
        <p:spPr>
          <a:xfrm>
            <a:off x="4502854" y="1664732"/>
            <a:ext cx="2634054" cy="369332"/>
          </a:xfrm>
          <a:prstGeom prst="rect">
            <a:avLst/>
          </a:prstGeom>
          <a:noFill/>
        </p:spPr>
        <p:txBody>
          <a:bodyPr wrap="none" rtlCol="0">
            <a:spAutoFit/>
          </a:bodyPr>
          <a:lstStyle/>
          <a:p>
            <a:r>
              <a:rPr lang="en-US" dirty="0" err="1" smtClean="0"/>
              <a:t>Indel</a:t>
            </a:r>
            <a:r>
              <a:rPr lang="en-US" dirty="0" smtClean="0"/>
              <a:t>: insertion, deletion</a:t>
            </a:r>
            <a:endParaRPr lang="en-US" dirty="0"/>
          </a:p>
        </p:txBody>
      </p:sp>
      <p:cxnSp>
        <p:nvCxnSpPr>
          <p:cNvPr id="37" name="Straight Arrow Connector 36"/>
          <p:cNvCxnSpPr>
            <a:stCxn id="34" idx="2"/>
          </p:cNvCxnSpPr>
          <p:nvPr/>
        </p:nvCxnSpPr>
        <p:spPr>
          <a:xfrm>
            <a:off x="3502691" y="2034064"/>
            <a:ext cx="359900" cy="4868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2"/>
          </p:cNvCxnSpPr>
          <p:nvPr/>
        </p:nvCxnSpPr>
        <p:spPr>
          <a:xfrm flipH="1">
            <a:off x="5060972" y="2034064"/>
            <a:ext cx="758909" cy="4868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580687" y="2092841"/>
            <a:ext cx="4878259" cy="369332"/>
          </a:xfrm>
          <a:prstGeom prst="rect">
            <a:avLst/>
          </a:prstGeom>
          <a:noFill/>
        </p:spPr>
        <p:txBody>
          <a:bodyPr wrap="none" rtlCol="0">
            <a:spAutoFit/>
          </a:bodyPr>
          <a:lstStyle/>
          <a:p>
            <a:r>
              <a:rPr lang="en-US" dirty="0" smtClean="0"/>
              <a:t>5. CIGAR: description of alignment operations</a:t>
            </a:r>
            <a:endParaRPr lang="en-US" dirty="0"/>
          </a:p>
        </p:txBody>
      </p:sp>
      <p:sp>
        <p:nvSpPr>
          <p:cNvPr id="43" name="TextBox 42"/>
          <p:cNvSpPr txBox="1"/>
          <p:nvPr/>
        </p:nvSpPr>
        <p:spPr>
          <a:xfrm>
            <a:off x="6342589" y="2521943"/>
            <a:ext cx="1441420" cy="646331"/>
          </a:xfrm>
          <a:prstGeom prst="rect">
            <a:avLst/>
          </a:prstGeom>
          <a:noFill/>
        </p:spPr>
        <p:txBody>
          <a:bodyPr wrap="none" rtlCol="0">
            <a:spAutoFit/>
          </a:bodyPr>
          <a:lstStyle/>
          <a:p>
            <a:r>
              <a:rPr lang="en-US" dirty="0" smtClean="0"/>
              <a:t>6. sequence</a:t>
            </a:r>
          </a:p>
          <a:p>
            <a:r>
              <a:rPr lang="en-US" dirty="0" smtClean="0"/>
              <a:t>7. quality</a:t>
            </a:r>
            <a:endParaRPr lang="en-US" dirty="0"/>
          </a:p>
        </p:txBody>
      </p:sp>
    </p:spTree>
    <p:extLst>
      <p:ext uri="{BB962C8B-B14F-4D97-AF65-F5344CB8AC3E}">
        <p14:creationId xmlns:p14="http://schemas.microsoft.com/office/powerpoint/2010/main" val="6130060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SAM specification</a:t>
            </a:r>
            <a:endParaRPr lang="en-US" dirty="0"/>
          </a:p>
        </p:txBody>
      </p:sp>
      <p:sp>
        <p:nvSpPr>
          <p:cNvPr id="4" name="TextBox 3"/>
          <p:cNvSpPr txBox="1"/>
          <p:nvPr/>
        </p:nvSpPr>
        <p:spPr>
          <a:xfrm>
            <a:off x="2514600" y="1295400"/>
            <a:ext cx="4044697" cy="369332"/>
          </a:xfrm>
          <a:prstGeom prst="rect">
            <a:avLst/>
          </a:prstGeom>
          <a:noFill/>
        </p:spPr>
        <p:txBody>
          <a:bodyPr wrap="none" rtlCol="0">
            <a:spAutoFit/>
          </a:bodyPr>
          <a:lstStyle/>
          <a:p>
            <a:r>
              <a:rPr lang="en-US" dirty="0">
                <a:hlinkClick r:id="rId3"/>
              </a:rPr>
              <a:t>https://github.com/samtools/hts-specs</a:t>
            </a: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64732"/>
            <a:ext cx="6108700" cy="206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7719" y="4108700"/>
            <a:ext cx="833845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200" dirty="0">
                <a:latin typeface="Courier New" pitchFamily="49" charset="0"/>
                <a:cs typeface="Courier New" pitchFamily="49" charset="0"/>
              </a:rPr>
              <a:t>MARILYN_0005:2:77:7570:3792#0   97      1       12017   1       76M     =       12244   303     ACTTCCAGCAACTGCTGGCCTGTGCCAGGG</a:t>
            </a:r>
          </a:p>
          <a:p>
            <a:r>
              <a:rPr lang="en-US" sz="1200" dirty="0">
                <a:latin typeface="Courier New" pitchFamily="49" charset="0"/>
                <a:cs typeface="Courier New" pitchFamily="49" charset="0"/>
              </a:rPr>
              <a:t>TGGAAGCTGAGCACTGGAGTGGAGTTTTCCTGTGGAGAGGAGCCAT    IHGIIIIIIIIIIIIGGDBDIIHIIEIGDG=GGDDGGGGEDE&gt;CGDG&lt;GBGGBGDEEGDFFEB&gt;2;C&lt;C;BDDBB8</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AS:i</a:t>
            </a:r>
            <a:r>
              <a:rPr lang="en-US" sz="1200" dirty="0">
                <a:latin typeface="Courier New" pitchFamily="49" charset="0"/>
                <a:cs typeface="Courier New" pitchFamily="49" charset="0"/>
              </a:rPr>
              <a:t>:-5 XN:i:0  XM:i:1  XO:i:0  XG:i:0  NM:i:1  MD:Z:32C43      YT:Z:UU XS:A:+  NH:i:3  CC:Z:15 CP:i:102519078  </a:t>
            </a:r>
            <a:r>
              <a:rPr lang="en-US" sz="1200" dirty="0" smtClean="0">
                <a:latin typeface="Courier New" pitchFamily="49" charset="0"/>
                <a:cs typeface="Courier New" pitchFamily="49" charset="0"/>
              </a:rPr>
              <a:t>HI:i:0</a:t>
            </a:r>
            <a:endParaRPr lang="en-US" sz="1200" dirty="0">
              <a:latin typeface="Courier New" pitchFamily="49" charset="0"/>
              <a:cs typeface="Courier New" pitchFamily="49" charset="0"/>
            </a:endParaRPr>
          </a:p>
        </p:txBody>
      </p:sp>
      <p:sp>
        <p:nvSpPr>
          <p:cNvPr id="6" name="TextBox 5"/>
          <p:cNvSpPr txBox="1"/>
          <p:nvPr/>
        </p:nvSpPr>
        <p:spPr>
          <a:xfrm>
            <a:off x="367719" y="3739368"/>
            <a:ext cx="1890261" cy="369332"/>
          </a:xfrm>
          <a:prstGeom prst="rect">
            <a:avLst/>
          </a:prstGeom>
          <a:noFill/>
        </p:spPr>
        <p:txBody>
          <a:bodyPr wrap="none" rtlCol="0">
            <a:spAutoFit/>
          </a:bodyPr>
          <a:lstStyle/>
          <a:p>
            <a:r>
              <a:rPr lang="en-US" dirty="0" smtClean="0"/>
              <a:t>An example line:</a:t>
            </a:r>
            <a:endParaRPr lang="en-US" dirty="0"/>
          </a:p>
        </p:txBody>
      </p:sp>
      <p:sp>
        <p:nvSpPr>
          <p:cNvPr id="7" name="Down Arrow 6"/>
          <p:cNvSpPr/>
          <p:nvPr/>
        </p:nvSpPr>
        <p:spPr>
          <a:xfrm>
            <a:off x="3733800" y="5410200"/>
            <a:ext cx="3810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14800" y="5470854"/>
            <a:ext cx="2666114" cy="369332"/>
          </a:xfrm>
          <a:prstGeom prst="rect">
            <a:avLst/>
          </a:prstGeom>
          <a:noFill/>
        </p:spPr>
        <p:txBody>
          <a:bodyPr wrap="none" rtlCol="0">
            <a:spAutoFit/>
          </a:bodyPr>
          <a:lstStyle/>
          <a:p>
            <a:r>
              <a:rPr lang="en-US" dirty="0" smtClean="0"/>
              <a:t>N = hundreds of millions</a:t>
            </a:r>
            <a:endParaRPr lang="en-US" dirty="0"/>
          </a:p>
        </p:txBody>
      </p:sp>
    </p:spTree>
    <p:extLst>
      <p:ext uri="{BB962C8B-B14F-4D97-AF65-F5344CB8AC3E}">
        <p14:creationId xmlns:p14="http://schemas.microsoft.com/office/powerpoint/2010/main" val="9916967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a:t>
            </a:r>
            <a:r>
              <a:rPr lang="en-US" dirty="0" err="1" smtClean="0"/>
              <a:t>Shenlab</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600200"/>
            <a:ext cx="6731346" cy="1701887"/>
          </a:xfrm>
        </p:spPr>
      </p:pic>
      <p:sp>
        <p:nvSpPr>
          <p:cNvPr id="5" name="TextBox 4"/>
          <p:cNvSpPr txBox="1"/>
          <p:nvPr/>
        </p:nvSpPr>
        <p:spPr>
          <a:xfrm>
            <a:off x="1752600" y="4038600"/>
            <a:ext cx="5596404" cy="1938992"/>
          </a:xfrm>
          <a:prstGeom prst="rect">
            <a:avLst/>
          </a:prstGeom>
          <a:noFill/>
        </p:spPr>
        <p:txBody>
          <a:bodyPr wrap="none" rtlCol="0">
            <a:spAutoFit/>
          </a:bodyPr>
          <a:lstStyle/>
          <a:p>
            <a:r>
              <a:rPr lang="en-US" sz="2400" dirty="0" smtClean="0"/>
              <a:t>Lab location: Icahn 10-20 office suite</a:t>
            </a:r>
          </a:p>
          <a:p>
            <a:endParaRPr lang="en-US" sz="2400" dirty="0" smtClean="0"/>
          </a:p>
          <a:p>
            <a:r>
              <a:rPr lang="en-US" sz="2400" dirty="0" smtClean="0"/>
              <a:t>Two focuses:</a:t>
            </a:r>
          </a:p>
          <a:p>
            <a:pPr marL="342900" indent="-342900">
              <a:buAutoNum type="arabicPeriod"/>
            </a:pPr>
            <a:r>
              <a:rPr lang="en-US" sz="2400" dirty="0"/>
              <a:t>N</a:t>
            </a:r>
            <a:r>
              <a:rPr lang="en-US" sz="2400" dirty="0" smtClean="0"/>
              <a:t>ext-generation sequencing analysis</a:t>
            </a:r>
          </a:p>
          <a:p>
            <a:pPr marL="342900" indent="-342900">
              <a:buAutoNum type="arabicPeriod"/>
            </a:pPr>
            <a:r>
              <a:rPr lang="en-US" sz="2400" dirty="0" smtClean="0"/>
              <a:t>Novel software development for NGS</a:t>
            </a:r>
            <a:endParaRPr lang="en-US" sz="2400" dirty="0"/>
          </a:p>
        </p:txBody>
      </p:sp>
      <p:sp>
        <p:nvSpPr>
          <p:cNvPr id="6" name="TextBox 5"/>
          <p:cNvSpPr txBox="1"/>
          <p:nvPr/>
        </p:nvSpPr>
        <p:spPr>
          <a:xfrm>
            <a:off x="1905000" y="3307318"/>
            <a:ext cx="4942379" cy="369332"/>
          </a:xfrm>
          <a:prstGeom prst="rect">
            <a:avLst/>
          </a:prstGeom>
          <a:noFill/>
        </p:spPr>
        <p:txBody>
          <a:bodyPr wrap="none" rtlCol="0">
            <a:spAutoFit/>
          </a:bodyPr>
          <a:lstStyle/>
          <a:p>
            <a:r>
              <a:rPr lang="en-US" dirty="0">
                <a:hlinkClick r:id="rId4"/>
              </a:rPr>
              <a:t>http://neuroscience.mssm.edu/shen/index.html</a:t>
            </a:r>
            <a:endParaRPr lang="en-US" dirty="0"/>
          </a:p>
        </p:txBody>
      </p:sp>
    </p:spTree>
    <p:extLst>
      <p:ext uri="{BB962C8B-B14F-4D97-AF65-F5344CB8AC3E}">
        <p14:creationId xmlns:p14="http://schemas.microsoft.com/office/powerpoint/2010/main" val="318673147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BAM: the binary version of SAM</a:t>
            </a:r>
            <a:endParaRPr lang="en-US" dirty="0"/>
          </a:p>
        </p:txBody>
      </p:sp>
      <p:sp>
        <p:nvSpPr>
          <p:cNvPr id="3" name="Content Placeholder 2"/>
          <p:cNvSpPr>
            <a:spLocks noGrp="1"/>
          </p:cNvSpPr>
          <p:nvPr>
            <p:ph idx="1"/>
          </p:nvPr>
        </p:nvSpPr>
        <p:spPr/>
        <p:txBody>
          <a:bodyPr/>
          <a:lstStyle/>
          <a:p>
            <a:r>
              <a:rPr lang="en-US" dirty="0" smtClean="0"/>
              <a:t>SAM files are large: 1M short reads =&gt; 200MB; 100M short reads =&gt; 20GB.</a:t>
            </a:r>
          </a:p>
          <a:p>
            <a:r>
              <a:rPr lang="en-US" dirty="0" smtClean="0"/>
              <a:t>Makes sense for compression</a:t>
            </a:r>
          </a:p>
          <a:p>
            <a:r>
              <a:rPr lang="en-US" dirty="0" smtClean="0"/>
              <a:t>BAM: Binary </a:t>
            </a:r>
            <a:r>
              <a:rPr lang="en-US" dirty="0" err="1" smtClean="0"/>
              <a:t>sAM</a:t>
            </a:r>
            <a:r>
              <a:rPr lang="en-US" dirty="0" smtClean="0"/>
              <a:t>; compress using </a:t>
            </a:r>
            <a:r>
              <a:rPr lang="en-US" dirty="0" err="1" smtClean="0"/>
              <a:t>gzip</a:t>
            </a:r>
            <a:r>
              <a:rPr lang="en-US" dirty="0" smtClean="0"/>
              <a:t> library.</a:t>
            </a:r>
          </a:p>
          <a:p>
            <a:r>
              <a:rPr lang="en-US" dirty="0" smtClean="0"/>
              <a:t>Two parts: compressed data + index</a:t>
            </a:r>
          </a:p>
          <a:p>
            <a:r>
              <a:rPr lang="en-US" dirty="0" smtClean="0"/>
              <a:t>Index: random access (visualization, analysis, etc.)</a:t>
            </a:r>
            <a:endParaRPr lang="en-US" dirty="0"/>
          </a:p>
        </p:txBody>
      </p:sp>
    </p:spTree>
    <p:extLst>
      <p:ext uri="{BB962C8B-B14F-4D97-AF65-F5344CB8AC3E}">
        <p14:creationId xmlns:p14="http://schemas.microsoft.com/office/powerpoint/2010/main" val="15624324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782" y="228600"/>
            <a:ext cx="8229600" cy="715962"/>
          </a:xfrm>
        </p:spPr>
        <p:txBody>
          <a:bodyPr>
            <a:normAutofit fontScale="90000"/>
          </a:bodyPr>
          <a:lstStyle/>
          <a:p>
            <a:r>
              <a:rPr lang="en-US" dirty="0" smtClean="0"/>
              <a:t>Computer storage: primary vs. secondary</a:t>
            </a:r>
            <a:endParaRPr lang="en-US" dirty="0"/>
          </a:p>
        </p:txBody>
      </p:sp>
      <p:pic>
        <p:nvPicPr>
          <p:cNvPr id="4" name="Picture 2" descr="http://www.clker.com/cliparts/g/j/S/H/8/Y/ram-chip-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828800"/>
            <a:ext cx="1419225" cy="9485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atic.commentcamarche.net/en.kioskea.net/pictures/pc-images-cylind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287" y="4419600"/>
            <a:ext cx="1295400" cy="10572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4317" y="1371600"/>
            <a:ext cx="1851789" cy="369332"/>
          </a:xfrm>
          <a:prstGeom prst="rect">
            <a:avLst/>
          </a:prstGeom>
          <a:noFill/>
        </p:spPr>
        <p:txBody>
          <a:bodyPr wrap="none" rtlCol="0">
            <a:spAutoFit/>
          </a:bodyPr>
          <a:lstStyle/>
          <a:p>
            <a:r>
              <a:rPr lang="en-US" dirty="0" smtClean="0"/>
              <a:t>Primary Storage</a:t>
            </a:r>
            <a:endParaRPr lang="en-US" dirty="0"/>
          </a:p>
        </p:txBody>
      </p:sp>
      <p:sp>
        <p:nvSpPr>
          <p:cNvPr id="9" name="TextBox 8"/>
          <p:cNvSpPr txBox="1"/>
          <p:nvPr/>
        </p:nvSpPr>
        <p:spPr>
          <a:xfrm>
            <a:off x="741204" y="4050268"/>
            <a:ext cx="2159566" cy="369332"/>
          </a:xfrm>
          <a:prstGeom prst="rect">
            <a:avLst/>
          </a:prstGeom>
          <a:noFill/>
        </p:spPr>
        <p:txBody>
          <a:bodyPr wrap="none" rtlCol="0">
            <a:spAutoFit/>
          </a:bodyPr>
          <a:lstStyle/>
          <a:p>
            <a:r>
              <a:rPr lang="en-US" dirty="0" smtClean="0"/>
              <a:t>Secondary Storage</a:t>
            </a:r>
            <a:endParaRPr lang="en-US" dirty="0"/>
          </a:p>
        </p:txBody>
      </p:sp>
      <p:sp>
        <p:nvSpPr>
          <p:cNvPr id="10" name="TextBox 9"/>
          <p:cNvSpPr txBox="1"/>
          <p:nvPr/>
        </p:nvSpPr>
        <p:spPr>
          <a:xfrm>
            <a:off x="2647972" y="1987859"/>
            <a:ext cx="1537600"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Fast, but</a:t>
            </a:r>
          </a:p>
          <a:p>
            <a:pPr marL="285750" indent="-285750">
              <a:buFont typeface="Arial" panose="020B0604020202020204" pitchFamily="34" charset="0"/>
              <a:buChar char="•"/>
            </a:pPr>
            <a:r>
              <a:rPr lang="en-US" dirty="0" smtClean="0"/>
              <a:t>Expensive</a:t>
            </a:r>
            <a:endParaRPr lang="en-US" dirty="0"/>
          </a:p>
        </p:txBody>
      </p:sp>
      <p:sp>
        <p:nvSpPr>
          <p:cNvPr id="11" name="TextBox 10"/>
          <p:cNvSpPr txBox="1"/>
          <p:nvPr/>
        </p:nvSpPr>
        <p:spPr>
          <a:xfrm>
            <a:off x="577798" y="2971800"/>
            <a:ext cx="3664053" cy="830997"/>
          </a:xfrm>
          <a:prstGeom prst="rect">
            <a:avLst/>
          </a:prstGeom>
          <a:noFill/>
        </p:spPr>
        <p:txBody>
          <a:bodyPr wrap="square" rtlCol="0">
            <a:spAutoFit/>
          </a:bodyPr>
          <a:lstStyle/>
          <a:p>
            <a:r>
              <a:rPr lang="en-US" sz="1200" dirty="0"/>
              <a:t>Corsair 16GB (2x8GB) 1600MHz PC3-12800 204-Pin DDR3 SODIMM Laptop </a:t>
            </a:r>
            <a:r>
              <a:rPr lang="en-US" sz="1200" dirty="0" smtClean="0"/>
              <a:t>Memory </a:t>
            </a:r>
            <a:r>
              <a:rPr lang="en-US" dirty="0" smtClean="0"/>
              <a:t>- </a:t>
            </a:r>
            <a:r>
              <a:rPr lang="en-US" dirty="0" smtClean="0">
                <a:solidFill>
                  <a:srgbClr val="FF0000"/>
                </a:solidFill>
              </a:rPr>
              <a:t>$160 on Amazon</a:t>
            </a:r>
            <a:endParaRPr lang="en-US" dirty="0">
              <a:solidFill>
                <a:srgbClr val="FF0000"/>
              </a:solidFill>
            </a:endParaRPr>
          </a:p>
        </p:txBody>
      </p:sp>
      <p:sp>
        <p:nvSpPr>
          <p:cNvPr id="12" name="TextBox 11"/>
          <p:cNvSpPr txBox="1"/>
          <p:nvPr/>
        </p:nvSpPr>
        <p:spPr>
          <a:xfrm>
            <a:off x="2589210" y="4652838"/>
            <a:ext cx="1704313"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Slow, but</a:t>
            </a:r>
          </a:p>
          <a:p>
            <a:pPr marL="285750" indent="-285750">
              <a:buFont typeface="Arial" panose="020B0604020202020204" pitchFamily="34" charset="0"/>
              <a:buChar char="•"/>
            </a:pPr>
            <a:r>
              <a:rPr lang="en-US" dirty="0" smtClean="0"/>
              <a:t>Inexpensive</a:t>
            </a:r>
            <a:endParaRPr lang="en-US" dirty="0"/>
          </a:p>
        </p:txBody>
      </p:sp>
      <p:sp>
        <p:nvSpPr>
          <p:cNvPr id="13" name="TextBox 12"/>
          <p:cNvSpPr txBox="1"/>
          <p:nvPr/>
        </p:nvSpPr>
        <p:spPr>
          <a:xfrm>
            <a:off x="381000" y="5606534"/>
            <a:ext cx="3810000" cy="553998"/>
          </a:xfrm>
          <a:prstGeom prst="rect">
            <a:avLst/>
          </a:prstGeom>
          <a:noFill/>
        </p:spPr>
        <p:txBody>
          <a:bodyPr wrap="square" rtlCol="0">
            <a:spAutoFit/>
          </a:bodyPr>
          <a:lstStyle/>
          <a:p>
            <a:r>
              <a:rPr lang="en-US" sz="1200" dirty="0" smtClean="0"/>
              <a:t>WD My Book 4 TB USB 3.0 Hard Drive with Backup - </a:t>
            </a:r>
            <a:r>
              <a:rPr lang="en-US" dirty="0" smtClean="0">
                <a:solidFill>
                  <a:srgbClr val="FF0000"/>
                </a:solidFill>
              </a:rPr>
              <a:t>$150 on Amazon</a:t>
            </a:r>
            <a:endParaRPr lang="en-US" dirty="0">
              <a:solidFill>
                <a:srgbClr val="FF0000"/>
              </a:solidFill>
            </a:endParaRPr>
          </a:p>
        </p:txBody>
      </p:sp>
      <p:pic>
        <p:nvPicPr>
          <p:cNvPr id="1026" name="Picture 2" descr="http://www.dtidata.com/resourcecenter/harddriv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095" y="1019233"/>
            <a:ext cx="2895600" cy="19213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420633" y="3008532"/>
            <a:ext cx="2569934" cy="215444"/>
          </a:xfrm>
          <a:prstGeom prst="rect">
            <a:avLst/>
          </a:prstGeom>
          <a:noFill/>
        </p:spPr>
        <p:txBody>
          <a:bodyPr wrap="none" rtlCol="0">
            <a:spAutoFit/>
          </a:bodyPr>
          <a:lstStyle/>
          <a:p>
            <a:r>
              <a:rPr lang="en-US" sz="800" dirty="0"/>
              <a:t>http://www.dtidata.com/resourcecenter/harddrive.jpg</a:t>
            </a:r>
          </a:p>
        </p:txBody>
      </p:sp>
      <p:sp>
        <p:nvSpPr>
          <p:cNvPr id="15" name="TextBox 14"/>
          <p:cNvSpPr txBox="1"/>
          <p:nvPr/>
        </p:nvSpPr>
        <p:spPr>
          <a:xfrm>
            <a:off x="5334001" y="3223976"/>
            <a:ext cx="3276600" cy="923330"/>
          </a:xfrm>
          <a:prstGeom prst="rect">
            <a:avLst/>
          </a:prstGeom>
          <a:noFill/>
        </p:spPr>
        <p:txBody>
          <a:bodyPr wrap="square" rtlCol="0">
            <a:spAutoFit/>
          </a:bodyPr>
          <a:lstStyle/>
          <a:p>
            <a:pPr marL="342900" indent="-342900">
              <a:buAutoNum type="arabicPeriod"/>
            </a:pPr>
            <a:r>
              <a:rPr lang="en-US" dirty="0" smtClean="0"/>
              <a:t>Disk seek (~10ms on mobile and desktop)</a:t>
            </a:r>
          </a:p>
          <a:p>
            <a:pPr marL="342900" indent="-342900">
              <a:buAutoNum type="arabicPeriod"/>
            </a:pPr>
            <a:r>
              <a:rPr lang="en-US" dirty="0" smtClean="0"/>
              <a:t>Disk read</a:t>
            </a:r>
            <a:endParaRPr lang="en-US" dirty="0"/>
          </a:p>
        </p:txBody>
      </p:sp>
      <p:pic>
        <p:nvPicPr>
          <p:cNvPr id="1028" name="Picture 4" descr="http://sr.photos3.fotosearch.com/bthumb/CSP/CSP896/k896185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849798"/>
            <a:ext cx="15716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r.photos3.fotosearch.com/bthumb/CSP/CSP896/k896185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4857749"/>
            <a:ext cx="1571625" cy="1619251"/>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5420633" y="5038354"/>
            <a:ext cx="165779"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168222" y="5359719"/>
            <a:ext cx="165779"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741357" y="5638430"/>
            <a:ext cx="165779" cy="152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824246" y="5190754"/>
            <a:ext cx="165779" cy="15240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907677" y="5359719"/>
            <a:ext cx="165779"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824788" y="5638430"/>
            <a:ext cx="165779"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81646" y="5514974"/>
            <a:ext cx="165779" cy="152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881646" y="5191417"/>
            <a:ext cx="165779" cy="15240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endCxn id="16" idx="0"/>
          </p:cNvCxnSpPr>
          <p:nvPr/>
        </p:nvCxnSpPr>
        <p:spPr>
          <a:xfrm>
            <a:off x="5503522" y="4581154"/>
            <a:ext cx="1"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0" idx="2"/>
          </p:cNvCxnSpPr>
          <p:nvPr/>
        </p:nvCxnSpPr>
        <p:spPr>
          <a:xfrm>
            <a:off x="4648200" y="5191417"/>
            <a:ext cx="520022" cy="2445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24" name="Straight Arrow Connector 1023"/>
          <p:cNvCxnSpPr/>
          <p:nvPr/>
        </p:nvCxnSpPr>
        <p:spPr>
          <a:xfrm flipH="1">
            <a:off x="5990025" y="4962154"/>
            <a:ext cx="382200" cy="2292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27" name="Straight Arrow Connector 1026"/>
          <p:cNvCxnSpPr/>
          <p:nvPr/>
        </p:nvCxnSpPr>
        <p:spPr>
          <a:xfrm flipH="1" flipV="1">
            <a:off x="5907135" y="5790830"/>
            <a:ext cx="465090" cy="3905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30" name="Straight Arrow Connector 1029"/>
          <p:cNvCxnSpPr/>
          <p:nvPr/>
        </p:nvCxnSpPr>
        <p:spPr>
          <a:xfrm flipH="1">
            <a:off x="8073456" y="5038354"/>
            <a:ext cx="537145" cy="228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31" name="TextBox 1030"/>
          <p:cNvSpPr txBox="1"/>
          <p:nvPr/>
        </p:nvSpPr>
        <p:spPr>
          <a:xfrm>
            <a:off x="5044705" y="4224613"/>
            <a:ext cx="1172116" cy="369332"/>
          </a:xfrm>
          <a:prstGeom prst="rect">
            <a:avLst/>
          </a:prstGeom>
          <a:noFill/>
        </p:spPr>
        <p:txBody>
          <a:bodyPr wrap="none" rtlCol="0">
            <a:spAutoFit/>
          </a:bodyPr>
          <a:lstStyle/>
          <a:p>
            <a:r>
              <a:rPr lang="en-US" dirty="0" smtClean="0"/>
              <a:t>Scattered</a:t>
            </a:r>
            <a:endParaRPr lang="en-US" dirty="0"/>
          </a:p>
        </p:txBody>
      </p:sp>
      <p:sp>
        <p:nvSpPr>
          <p:cNvPr id="1032" name="TextBox 1031"/>
          <p:cNvSpPr txBox="1"/>
          <p:nvPr/>
        </p:nvSpPr>
        <p:spPr>
          <a:xfrm>
            <a:off x="6972301" y="4224613"/>
            <a:ext cx="1274708" cy="369332"/>
          </a:xfrm>
          <a:prstGeom prst="rect">
            <a:avLst/>
          </a:prstGeom>
          <a:noFill/>
        </p:spPr>
        <p:txBody>
          <a:bodyPr wrap="none" rtlCol="0">
            <a:spAutoFit/>
          </a:bodyPr>
          <a:lstStyle/>
          <a:p>
            <a:r>
              <a:rPr lang="en-US" dirty="0" smtClean="0"/>
              <a:t>Sequential</a:t>
            </a:r>
            <a:endParaRPr lang="en-US" dirty="0"/>
          </a:p>
        </p:txBody>
      </p:sp>
    </p:spTree>
    <p:extLst>
      <p:ext uri="{BB962C8B-B14F-4D97-AF65-F5344CB8AC3E}">
        <p14:creationId xmlns:p14="http://schemas.microsoft.com/office/powerpoint/2010/main" val="2097542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Use secondary storage smartly!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grpSp>
        <p:nvGrpSpPr>
          <p:cNvPr id="6" name="Group 5"/>
          <p:cNvGrpSpPr/>
          <p:nvPr/>
        </p:nvGrpSpPr>
        <p:grpSpPr>
          <a:xfrm>
            <a:off x="3117851" y="4526757"/>
            <a:ext cx="1295400" cy="1747838"/>
            <a:chOff x="4648200" y="3886200"/>
            <a:chExt cx="1295400" cy="1747838"/>
          </a:xfrm>
        </p:grpSpPr>
        <p:pic>
          <p:nvPicPr>
            <p:cNvPr id="1028" name="Picture 4" descr="http://static.commentcamarche.net/en.kioskea.net/pictures/pc-images-cylind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6762"/>
              <a:ext cx="1295400" cy="10572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ker.com/cliparts/D/6/P/c/j/S/gears-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275" y="3886200"/>
              <a:ext cx="857250" cy="94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www.clker.com/cliparts/g/j/S/H/8/Y/ram-chip-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6601" y="1472324"/>
            <a:ext cx="1419225" cy="948515"/>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p:cNvSpPr/>
          <p:nvPr/>
        </p:nvSpPr>
        <p:spPr>
          <a:xfrm>
            <a:off x="304800" y="4998245"/>
            <a:ext cx="1905001" cy="121443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Data</a:t>
            </a:r>
            <a:endParaRPr lang="en-US" sz="2400" dirty="0"/>
          </a:p>
        </p:txBody>
      </p:sp>
      <p:sp>
        <p:nvSpPr>
          <p:cNvPr id="7" name="Cloud 6"/>
          <p:cNvSpPr/>
          <p:nvPr/>
        </p:nvSpPr>
        <p:spPr>
          <a:xfrm>
            <a:off x="2512131" y="3924300"/>
            <a:ext cx="528461" cy="381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p:cNvSpPr/>
          <p:nvPr/>
        </p:nvSpPr>
        <p:spPr>
          <a:xfrm>
            <a:off x="3299178" y="3750733"/>
            <a:ext cx="528461" cy="381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p:cNvSpPr/>
          <p:nvPr/>
        </p:nvSpPr>
        <p:spPr>
          <a:xfrm>
            <a:off x="4139495" y="3941233"/>
            <a:ext cx="528461" cy="381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1257300" y="2503320"/>
            <a:ext cx="417690" cy="24949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quot;No&quot; Symbol 9"/>
          <p:cNvSpPr/>
          <p:nvPr/>
        </p:nvSpPr>
        <p:spPr>
          <a:xfrm>
            <a:off x="1188334" y="3674533"/>
            <a:ext cx="555621" cy="533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p:cNvCxnSpPr>
            <a:stCxn id="3" idx="0"/>
          </p:cNvCxnSpPr>
          <p:nvPr/>
        </p:nvCxnSpPr>
        <p:spPr>
          <a:xfrm>
            <a:off x="2208213" y="5605464"/>
            <a:ext cx="90963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2970390" y="4305300"/>
            <a:ext cx="366536" cy="4953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050" idx="0"/>
          </p:cNvCxnSpPr>
          <p:nvPr/>
        </p:nvCxnSpPr>
        <p:spPr>
          <a:xfrm flipH="1" flipV="1">
            <a:off x="3656190" y="4131733"/>
            <a:ext cx="109361" cy="395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139495" y="4329245"/>
            <a:ext cx="202495" cy="4713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360790" y="2427120"/>
            <a:ext cx="938388" cy="12304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 descr="C:\Users\Li Shen\AppData\Local\Microsoft\Windows\Temporary Internet Files\Content.IE5\MOOSR9ES\MC900434665[1].wmf"/>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37632" y="2852183"/>
            <a:ext cx="511968" cy="4711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134932" y="4761847"/>
            <a:ext cx="421910" cy="707886"/>
          </a:xfrm>
          <a:prstGeom prst="rect">
            <a:avLst/>
          </a:prstGeom>
          <a:noFill/>
        </p:spPr>
        <p:txBody>
          <a:bodyPr wrap="none" rtlCol="0">
            <a:spAutoFit/>
          </a:bodyPr>
          <a:lstStyle/>
          <a:p>
            <a:r>
              <a:rPr lang="en-US" sz="4000" b="1" dirty="0" smtClean="0">
                <a:solidFill>
                  <a:srgbClr val="FF0000"/>
                </a:solidFill>
              </a:rPr>
              <a:t>?</a:t>
            </a:r>
          </a:p>
        </p:txBody>
      </p:sp>
      <p:grpSp>
        <p:nvGrpSpPr>
          <p:cNvPr id="2054" name="Group 2053"/>
          <p:cNvGrpSpPr/>
          <p:nvPr/>
        </p:nvGrpSpPr>
        <p:grpSpPr>
          <a:xfrm>
            <a:off x="4856274" y="1261062"/>
            <a:ext cx="3936508" cy="4974111"/>
            <a:chOff x="4856274" y="1261062"/>
            <a:chExt cx="3936508" cy="4974111"/>
          </a:xfrm>
        </p:grpSpPr>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l="4253" t="21725" r="34905" b="39138"/>
            <a:stretch/>
          </p:blipFill>
          <p:spPr>
            <a:xfrm>
              <a:off x="5105400" y="4030133"/>
              <a:ext cx="3403951" cy="1642262"/>
            </a:xfrm>
            <a:prstGeom prst="rect">
              <a:avLst/>
            </a:prstGeom>
          </p:spPr>
        </p:pic>
        <p:grpSp>
          <p:nvGrpSpPr>
            <p:cNvPr id="40" name="Group 39"/>
            <p:cNvGrpSpPr/>
            <p:nvPr/>
          </p:nvGrpSpPr>
          <p:grpSpPr>
            <a:xfrm>
              <a:off x="4856274" y="1759416"/>
              <a:ext cx="3936508" cy="1510368"/>
              <a:chOff x="1815464" y="4894897"/>
              <a:chExt cx="3936508" cy="1510368"/>
            </a:xfrm>
          </p:grpSpPr>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5464" y="5638800"/>
                <a:ext cx="3936508" cy="469841"/>
              </a:xfrm>
              <a:prstGeom prst="rect">
                <a:avLst/>
              </a:prstGeom>
            </p:spPr>
          </p:pic>
          <p:cxnSp>
            <p:nvCxnSpPr>
              <p:cNvPr id="42" name="Straight Connector 41"/>
              <p:cNvCxnSpPr/>
              <p:nvPr/>
            </p:nvCxnSpPr>
            <p:spPr>
              <a:xfrm>
                <a:off x="2002779" y="5479648"/>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110276" y="5334000"/>
                <a:ext cx="1074174" cy="8467"/>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77366" y="5423583"/>
                <a:ext cx="917285"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19522" y="5334000"/>
                <a:ext cx="799878"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066637" y="5562600"/>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00522" y="5479648"/>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64380" y="5562600"/>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272992" y="5486400"/>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84450" y="5556320"/>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40274" y="5486400"/>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57334" y="5559399"/>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86909" y="5559399"/>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797291" y="5559399"/>
                <a:ext cx="1770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66028" y="5638800"/>
                <a:ext cx="1269979" cy="398557"/>
              </a:xfrm>
              <a:prstGeom prst="rect">
                <a:avLst/>
              </a:prstGeom>
              <a:solidFill>
                <a:srgbClr val="4F81BD">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3157334" y="5943600"/>
                <a:ext cx="1024511" cy="461665"/>
              </a:xfrm>
              <a:prstGeom prst="rect">
                <a:avLst/>
              </a:prstGeom>
              <a:noFill/>
            </p:spPr>
            <p:txBody>
              <a:bodyPr wrap="none" rtlCol="0">
                <a:spAutoFit/>
              </a:bodyPr>
              <a:lstStyle/>
              <a:p>
                <a:r>
                  <a:rPr lang="en-US" sz="2400" dirty="0" smtClean="0"/>
                  <a:t>Query </a:t>
                </a:r>
              </a:p>
            </p:txBody>
          </p:sp>
          <p:sp>
            <p:nvSpPr>
              <p:cNvPr id="57" name="TextBox 56"/>
              <p:cNvSpPr txBox="1"/>
              <p:nvPr/>
            </p:nvSpPr>
            <p:spPr>
              <a:xfrm>
                <a:off x="2747596" y="4894897"/>
                <a:ext cx="1539524" cy="461665"/>
              </a:xfrm>
              <a:prstGeom prst="rect">
                <a:avLst/>
              </a:prstGeom>
              <a:noFill/>
            </p:spPr>
            <p:txBody>
              <a:bodyPr wrap="none" rtlCol="0">
                <a:spAutoFit/>
              </a:bodyPr>
              <a:lstStyle/>
              <a:p>
                <a:r>
                  <a:rPr lang="en-US" sz="2400" dirty="0" smtClean="0"/>
                  <a:t>Alignment </a:t>
                </a:r>
              </a:p>
            </p:txBody>
          </p:sp>
        </p:grpSp>
        <p:sp>
          <p:nvSpPr>
            <p:cNvPr id="25" name="TextBox 24"/>
            <p:cNvSpPr txBox="1"/>
            <p:nvPr/>
          </p:nvSpPr>
          <p:spPr>
            <a:xfrm>
              <a:off x="5513915" y="1261062"/>
              <a:ext cx="1993174" cy="461665"/>
            </a:xfrm>
            <a:prstGeom prst="rect">
              <a:avLst/>
            </a:prstGeom>
            <a:noFill/>
          </p:spPr>
          <p:txBody>
            <a:bodyPr wrap="none" rtlCol="0">
              <a:spAutoFit/>
            </a:bodyPr>
            <a:lstStyle/>
            <a:p>
              <a:r>
                <a:rPr lang="en-US" sz="2400" dirty="0" smtClean="0"/>
                <a:t>BAM indexing:</a:t>
              </a:r>
            </a:p>
          </p:txBody>
        </p:sp>
        <p:sp>
          <p:nvSpPr>
            <p:cNvPr id="2052" name="Down Arrow 2051"/>
            <p:cNvSpPr/>
            <p:nvPr/>
          </p:nvSpPr>
          <p:spPr>
            <a:xfrm>
              <a:off x="6558168" y="3323335"/>
              <a:ext cx="360008" cy="600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TextBox 2052"/>
            <p:cNvSpPr txBox="1"/>
            <p:nvPr/>
          </p:nvSpPr>
          <p:spPr>
            <a:xfrm>
              <a:off x="5018263" y="5773508"/>
              <a:ext cx="3578224"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~1 disk seek (</a:t>
              </a:r>
              <a:r>
                <a:rPr lang="en-US" sz="2400" dirty="0"/>
                <a:t>Li, </a:t>
              </a:r>
              <a:r>
                <a:rPr lang="en-US" sz="2400" dirty="0" smtClean="0"/>
                <a:t>H., 2011</a:t>
              </a:r>
              <a:r>
                <a:rPr lang="en-US" sz="2400" dirty="0" smtClean="0">
                  <a:latin typeface="Arial" panose="020B0604020202020204" pitchFamily="34" charset="0"/>
                  <a:cs typeface="Arial" panose="020B0604020202020204" pitchFamily="34" charset="0"/>
                </a:rPr>
                <a:t>)</a:t>
              </a:r>
            </a:p>
          </p:txBody>
        </p:sp>
      </p:grpSp>
      <p:sp>
        <p:nvSpPr>
          <p:cNvPr id="5" name="TextBox 4"/>
          <p:cNvSpPr txBox="1"/>
          <p:nvPr/>
        </p:nvSpPr>
        <p:spPr>
          <a:xfrm>
            <a:off x="2855826" y="1759416"/>
            <a:ext cx="651140" cy="461665"/>
          </a:xfrm>
          <a:prstGeom prst="rect">
            <a:avLst/>
          </a:prstGeom>
          <a:noFill/>
        </p:spPr>
        <p:txBody>
          <a:bodyPr wrap="none" rtlCol="0">
            <a:spAutoFit/>
          </a:bodyPr>
          <a:lstStyle/>
          <a:p>
            <a:r>
              <a:rPr lang="en-US" sz="2400" dirty="0" smtClean="0"/>
              <a:t>$$$</a:t>
            </a:r>
          </a:p>
        </p:txBody>
      </p:sp>
      <p:sp>
        <p:nvSpPr>
          <p:cNvPr id="8" name="TextBox 7"/>
          <p:cNvSpPr txBox="1"/>
          <p:nvPr/>
        </p:nvSpPr>
        <p:spPr>
          <a:xfrm>
            <a:off x="4327798" y="5515124"/>
            <a:ext cx="340158" cy="461665"/>
          </a:xfrm>
          <a:prstGeom prst="rect">
            <a:avLst/>
          </a:prstGeom>
          <a:noFill/>
        </p:spPr>
        <p:txBody>
          <a:bodyPr wrap="none" rtlCol="0">
            <a:spAutoFit/>
          </a:bodyPr>
          <a:lstStyle/>
          <a:p>
            <a:r>
              <a:rPr lang="en-US" sz="2400" dirty="0" smtClean="0"/>
              <a:t>$</a:t>
            </a:r>
          </a:p>
        </p:txBody>
      </p:sp>
    </p:spTree>
    <p:extLst>
      <p:ext uri="{BB962C8B-B14F-4D97-AF65-F5344CB8AC3E}">
        <p14:creationId xmlns:p14="http://schemas.microsoft.com/office/powerpoint/2010/main" val="3069595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024187"/>
            <a:ext cx="7772400" cy="1362075"/>
          </a:xfrm>
        </p:spPr>
        <p:txBody>
          <a:bodyPr/>
          <a:lstStyle/>
          <a:p>
            <a:r>
              <a:rPr lang="en-US" dirty="0" smtClean="0"/>
              <a:t>wiggle</a:t>
            </a:r>
            <a:endParaRPr lang="en-US" dirty="0"/>
          </a:p>
        </p:txBody>
      </p:sp>
      <p:sp>
        <p:nvSpPr>
          <p:cNvPr id="5" name="Text Placeholder 4"/>
          <p:cNvSpPr>
            <a:spLocks noGrp="1"/>
          </p:cNvSpPr>
          <p:nvPr>
            <p:ph type="body" idx="1"/>
          </p:nvPr>
        </p:nvSpPr>
        <p:spPr>
          <a:xfrm>
            <a:off x="685800" y="1524000"/>
            <a:ext cx="7772400" cy="1500187"/>
          </a:xfrm>
        </p:spPr>
        <p:txBody>
          <a:bodyPr/>
          <a:lstStyle/>
          <a:p>
            <a:r>
              <a:rPr lang="en-US" dirty="0" smtClean="0"/>
              <a:t>Coverage format</a:t>
            </a:r>
            <a:endParaRPr lang="en-US" dirty="0"/>
          </a:p>
        </p:txBody>
      </p:sp>
    </p:spTree>
    <p:extLst>
      <p:ext uri="{BB962C8B-B14F-4D97-AF65-F5344CB8AC3E}">
        <p14:creationId xmlns:p14="http://schemas.microsoft.com/office/powerpoint/2010/main" val="28244595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alignment to read depth</a:t>
            </a:r>
            <a:endParaRPr lang="en-US" dirty="0"/>
          </a:p>
        </p:txBody>
      </p:sp>
      <p:sp>
        <p:nvSpPr>
          <p:cNvPr id="3" name="Content Placeholder 2"/>
          <p:cNvSpPr>
            <a:spLocks noGrp="1"/>
          </p:cNvSpPr>
          <p:nvPr>
            <p:ph idx="1"/>
          </p:nvPr>
        </p:nvSpPr>
        <p:spPr>
          <a:xfrm>
            <a:off x="457200" y="1600201"/>
            <a:ext cx="8229600" cy="2971799"/>
          </a:xfrm>
        </p:spPr>
        <p:txBody>
          <a:bodyPr>
            <a:normAutofit fontScale="77500" lnSpcReduction="20000"/>
          </a:bodyPr>
          <a:lstStyle/>
          <a:p>
            <a:r>
              <a:rPr lang="en-US" dirty="0" smtClean="0"/>
              <a:t>Coverage: summary of alignments at each </a:t>
            </a:r>
            <a:r>
              <a:rPr lang="en-US" dirty="0" err="1" smtClean="0"/>
              <a:t>basepair</a:t>
            </a:r>
            <a:r>
              <a:rPr lang="en-US" dirty="0" smtClean="0"/>
              <a:t> (analysis and visualization)</a:t>
            </a:r>
          </a:p>
          <a:p>
            <a:r>
              <a:rPr lang="en-US" dirty="0" smtClean="0"/>
              <a:t>Read depth: the number of times a base-pair is covered by aligned short reads.</a:t>
            </a:r>
          </a:p>
          <a:p>
            <a:r>
              <a:rPr lang="en-US" dirty="0" smtClean="0"/>
              <a:t>Can be normalized: depth / library size * 1E6 = read depth per million aligned reads.</a:t>
            </a:r>
          </a:p>
          <a:p>
            <a:r>
              <a:rPr lang="en-US" dirty="0" smtClean="0"/>
              <a:t>Many tools to use: </a:t>
            </a:r>
            <a:r>
              <a:rPr lang="en-US" dirty="0" err="1" smtClean="0"/>
              <a:t>samtools</a:t>
            </a:r>
            <a:r>
              <a:rPr lang="en-US" dirty="0" smtClean="0"/>
              <a:t> depth, </a:t>
            </a:r>
            <a:r>
              <a:rPr lang="en-US" dirty="0" err="1" smtClean="0"/>
              <a:t>bedtools</a:t>
            </a:r>
            <a:r>
              <a:rPr lang="en-US" dirty="0" smtClean="0"/>
              <a:t>, and so on.</a:t>
            </a:r>
          </a:p>
        </p:txBody>
      </p:sp>
      <p:cxnSp>
        <p:nvCxnSpPr>
          <p:cNvPr id="5" name="Straight Connector 4"/>
          <p:cNvCxnSpPr/>
          <p:nvPr/>
        </p:nvCxnSpPr>
        <p:spPr>
          <a:xfrm>
            <a:off x="2362200" y="5943600"/>
            <a:ext cx="4267200" cy="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71900" y="51054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429000" y="53340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71825" y="55626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67025" y="57150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048000" y="475615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352800" y="475615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7600" y="475615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962400" y="476250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47975" y="4311134"/>
            <a:ext cx="312906" cy="369332"/>
          </a:xfrm>
          <a:prstGeom prst="rect">
            <a:avLst/>
          </a:prstGeom>
          <a:noFill/>
        </p:spPr>
        <p:txBody>
          <a:bodyPr wrap="none" rtlCol="0">
            <a:spAutoFit/>
          </a:bodyPr>
          <a:lstStyle/>
          <a:p>
            <a:r>
              <a:rPr lang="en-US" dirty="0" smtClean="0"/>
              <a:t>1</a:t>
            </a:r>
            <a:endParaRPr lang="en-US" dirty="0"/>
          </a:p>
        </p:txBody>
      </p:sp>
      <p:sp>
        <p:nvSpPr>
          <p:cNvPr id="19" name="TextBox 18"/>
          <p:cNvSpPr txBox="1"/>
          <p:nvPr/>
        </p:nvSpPr>
        <p:spPr>
          <a:xfrm>
            <a:off x="3171825" y="4278868"/>
            <a:ext cx="312906" cy="369332"/>
          </a:xfrm>
          <a:prstGeom prst="rect">
            <a:avLst/>
          </a:prstGeom>
          <a:noFill/>
        </p:spPr>
        <p:txBody>
          <a:bodyPr wrap="none" rtlCol="0">
            <a:spAutoFit/>
          </a:bodyPr>
          <a:lstStyle/>
          <a:p>
            <a:r>
              <a:rPr lang="en-US" dirty="0" smtClean="0"/>
              <a:t>2</a:t>
            </a:r>
            <a:endParaRPr lang="en-US" dirty="0"/>
          </a:p>
        </p:txBody>
      </p:sp>
      <p:sp>
        <p:nvSpPr>
          <p:cNvPr id="20" name="TextBox 19"/>
          <p:cNvSpPr txBox="1"/>
          <p:nvPr/>
        </p:nvSpPr>
        <p:spPr>
          <a:xfrm>
            <a:off x="3501147" y="4292600"/>
            <a:ext cx="312906" cy="369332"/>
          </a:xfrm>
          <a:prstGeom prst="rect">
            <a:avLst/>
          </a:prstGeom>
          <a:noFill/>
        </p:spPr>
        <p:txBody>
          <a:bodyPr wrap="none" rtlCol="0">
            <a:spAutoFit/>
          </a:bodyPr>
          <a:lstStyle/>
          <a:p>
            <a:r>
              <a:rPr lang="en-US" dirty="0" smtClean="0"/>
              <a:t>3</a:t>
            </a:r>
            <a:endParaRPr lang="en-US" dirty="0"/>
          </a:p>
        </p:txBody>
      </p:sp>
      <p:sp>
        <p:nvSpPr>
          <p:cNvPr id="21" name="TextBox 20"/>
          <p:cNvSpPr txBox="1"/>
          <p:nvPr/>
        </p:nvSpPr>
        <p:spPr>
          <a:xfrm>
            <a:off x="3781425" y="4311134"/>
            <a:ext cx="312906" cy="369332"/>
          </a:xfrm>
          <a:prstGeom prst="rect">
            <a:avLst/>
          </a:prstGeom>
          <a:noFill/>
        </p:spPr>
        <p:txBody>
          <a:bodyPr wrap="none" rtlCol="0">
            <a:spAutoFit/>
          </a:bodyPr>
          <a:lstStyle/>
          <a:p>
            <a:r>
              <a:rPr lang="en-US" dirty="0" smtClean="0"/>
              <a:t>4</a:t>
            </a:r>
            <a:endParaRPr lang="en-US" dirty="0"/>
          </a:p>
        </p:txBody>
      </p:sp>
      <p:sp>
        <p:nvSpPr>
          <p:cNvPr id="22" name="TextBox 21"/>
          <p:cNvSpPr txBox="1"/>
          <p:nvPr/>
        </p:nvSpPr>
        <p:spPr>
          <a:xfrm>
            <a:off x="1061100" y="5715000"/>
            <a:ext cx="1377300" cy="369332"/>
          </a:xfrm>
          <a:prstGeom prst="rect">
            <a:avLst/>
          </a:prstGeom>
          <a:noFill/>
        </p:spPr>
        <p:txBody>
          <a:bodyPr wrap="none" rtlCol="0">
            <a:spAutoFit/>
          </a:bodyPr>
          <a:lstStyle/>
          <a:p>
            <a:r>
              <a:rPr lang="en-US" dirty="0" smtClean="0"/>
              <a:t>Reference: </a:t>
            </a:r>
            <a:endParaRPr lang="en-US" dirty="0"/>
          </a:p>
        </p:txBody>
      </p:sp>
      <p:sp>
        <p:nvSpPr>
          <p:cNvPr id="23" name="TextBox 22"/>
          <p:cNvSpPr txBox="1"/>
          <p:nvPr/>
        </p:nvSpPr>
        <p:spPr>
          <a:xfrm>
            <a:off x="4800600" y="5301734"/>
            <a:ext cx="1390124" cy="369332"/>
          </a:xfrm>
          <a:prstGeom prst="rect">
            <a:avLst/>
          </a:prstGeom>
          <a:noFill/>
        </p:spPr>
        <p:txBody>
          <a:bodyPr wrap="none" rtlCol="0">
            <a:spAutoFit/>
          </a:bodyPr>
          <a:lstStyle/>
          <a:p>
            <a:r>
              <a:rPr lang="en-US" dirty="0" smtClean="0"/>
              <a:t>Alignments </a:t>
            </a:r>
            <a:endParaRPr lang="en-US" dirty="0"/>
          </a:p>
        </p:txBody>
      </p:sp>
      <p:sp>
        <p:nvSpPr>
          <p:cNvPr id="24" name="TextBox 23"/>
          <p:cNvSpPr txBox="1"/>
          <p:nvPr/>
        </p:nvSpPr>
        <p:spPr>
          <a:xfrm>
            <a:off x="1524000" y="4278868"/>
            <a:ext cx="1146468" cy="369332"/>
          </a:xfrm>
          <a:prstGeom prst="rect">
            <a:avLst/>
          </a:prstGeom>
          <a:noFill/>
        </p:spPr>
        <p:txBody>
          <a:bodyPr wrap="none" rtlCol="0">
            <a:spAutoFit/>
          </a:bodyPr>
          <a:lstStyle/>
          <a:p>
            <a:r>
              <a:rPr lang="en-US" dirty="0" smtClean="0"/>
              <a:t>Example:</a:t>
            </a:r>
            <a:endParaRPr lang="en-US" dirty="0"/>
          </a:p>
        </p:txBody>
      </p:sp>
    </p:spTree>
    <p:extLst>
      <p:ext uri="{BB962C8B-B14F-4D97-AF65-F5344CB8AC3E}">
        <p14:creationId xmlns:p14="http://schemas.microsoft.com/office/powerpoint/2010/main" val="39834038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380" y="197044"/>
            <a:ext cx="9525000" cy="944562"/>
          </a:xfrm>
        </p:spPr>
        <p:txBody>
          <a:bodyPr>
            <a:normAutofit/>
          </a:bodyPr>
          <a:lstStyle/>
          <a:p>
            <a:r>
              <a:rPr lang="en-US" sz="3600" dirty="0" smtClean="0"/>
              <a:t>Coverage: sparse or continuous</a:t>
            </a:r>
            <a:endParaRPr lang="en-US" sz="3600" dirty="0"/>
          </a:p>
        </p:txBody>
      </p:sp>
      <p:grpSp>
        <p:nvGrpSpPr>
          <p:cNvPr id="9" name="Group 8"/>
          <p:cNvGrpSpPr/>
          <p:nvPr/>
        </p:nvGrpSpPr>
        <p:grpSpPr>
          <a:xfrm>
            <a:off x="533400" y="3048000"/>
            <a:ext cx="7991475" cy="655723"/>
            <a:chOff x="304800" y="2691106"/>
            <a:chExt cx="7991475" cy="655723"/>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750" t="20647" r="3854" b="71471"/>
            <a:stretch/>
          </p:blipFill>
          <p:spPr>
            <a:xfrm>
              <a:off x="304800" y="2958714"/>
              <a:ext cx="7991475" cy="388115"/>
            </a:xfrm>
            <a:prstGeom prst="rect">
              <a:avLst/>
            </a:prstGeom>
          </p:spPr>
        </p:pic>
        <p:sp>
          <p:nvSpPr>
            <p:cNvPr id="5" name="TextBox 4"/>
            <p:cNvSpPr txBox="1"/>
            <p:nvPr/>
          </p:nvSpPr>
          <p:spPr>
            <a:xfrm>
              <a:off x="1081197" y="2691106"/>
              <a:ext cx="3605675" cy="461665"/>
            </a:xfrm>
            <a:prstGeom prst="rect">
              <a:avLst/>
            </a:prstGeom>
            <a:noFill/>
          </p:spPr>
          <p:txBody>
            <a:bodyPr wrap="none" rtlCol="0">
              <a:spAutoFit/>
            </a:bodyPr>
            <a:lstStyle/>
            <a:p>
              <a:r>
                <a:rPr lang="en-US" sz="2400" dirty="0" smtClean="0"/>
                <a:t>H3K4me3 (histone mark)</a:t>
              </a: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25</a:t>
            </a:fld>
            <a:endParaRPr lang="en-US"/>
          </a:p>
        </p:txBody>
      </p:sp>
      <p:sp>
        <p:nvSpPr>
          <p:cNvPr id="12" name="TextBox 11"/>
          <p:cNvSpPr txBox="1"/>
          <p:nvPr/>
        </p:nvSpPr>
        <p:spPr>
          <a:xfrm>
            <a:off x="3429000" y="2362200"/>
            <a:ext cx="1792678" cy="830997"/>
          </a:xfrm>
          <a:prstGeom prst="rect">
            <a:avLst/>
          </a:prstGeom>
          <a:noFill/>
        </p:spPr>
        <p:txBody>
          <a:bodyPr wrap="none" rtlCol="0">
            <a:spAutoFit/>
          </a:bodyPr>
          <a:lstStyle/>
          <a:p>
            <a:pPr algn="ctr"/>
            <a:r>
              <a:rPr lang="en-US" sz="2400" dirty="0" smtClean="0"/>
              <a:t>Mouse chr3</a:t>
            </a:r>
            <a:endParaRPr lang="en-US" sz="2400" dirty="0"/>
          </a:p>
          <a:p>
            <a:pPr algn="ctr"/>
            <a:r>
              <a:rPr lang="en-US" sz="2400" dirty="0" smtClean="0"/>
              <a:t>15Kb</a:t>
            </a:r>
          </a:p>
        </p:txBody>
      </p:sp>
      <p:cxnSp>
        <p:nvCxnSpPr>
          <p:cNvPr id="14" name="Straight Arrow Connector 13"/>
          <p:cNvCxnSpPr>
            <a:stCxn id="12" idx="3"/>
          </p:cNvCxnSpPr>
          <p:nvPr/>
        </p:nvCxnSpPr>
        <p:spPr>
          <a:xfrm>
            <a:off x="5221678" y="2777699"/>
            <a:ext cx="3160322" cy="4170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p:cNvCxnSpPr>
          <p:nvPr/>
        </p:nvCxnSpPr>
        <p:spPr>
          <a:xfrm flipH="1" flipV="1">
            <a:off x="533400" y="2743200"/>
            <a:ext cx="2895600" cy="344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7443" y="3918530"/>
            <a:ext cx="1744708" cy="461665"/>
          </a:xfrm>
          <a:prstGeom prst="rect">
            <a:avLst/>
          </a:prstGeom>
          <a:noFill/>
        </p:spPr>
        <p:txBody>
          <a:bodyPr wrap="none" rtlCol="0">
            <a:spAutoFit/>
          </a:bodyPr>
          <a:lstStyle/>
          <a:p>
            <a:r>
              <a:rPr lang="en-US" sz="2400" dirty="0" smtClean="0"/>
              <a:t>Some values</a:t>
            </a:r>
          </a:p>
        </p:txBody>
      </p:sp>
      <p:sp>
        <p:nvSpPr>
          <p:cNvPr id="18" name="TextBox 17"/>
          <p:cNvSpPr txBox="1"/>
          <p:nvPr/>
        </p:nvSpPr>
        <p:spPr>
          <a:xfrm>
            <a:off x="4121817" y="3918530"/>
            <a:ext cx="1976673" cy="461665"/>
          </a:xfrm>
          <a:prstGeom prst="rect">
            <a:avLst/>
          </a:prstGeom>
          <a:noFill/>
        </p:spPr>
        <p:txBody>
          <a:bodyPr wrap="none" rtlCol="0">
            <a:spAutoFit/>
          </a:bodyPr>
          <a:lstStyle/>
          <a:p>
            <a:r>
              <a:rPr lang="en-US" sz="2400" dirty="0" smtClean="0"/>
              <a:t>A lot of zeros</a:t>
            </a:r>
          </a:p>
        </p:txBody>
      </p:sp>
      <p:cxnSp>
        <p:nvCxnSpPr>
          <p:cNvPr id="20" name="Straight Arrow Connector 19"/>
          <p:cNvCxnSpPr>
            <a:stCxn id="17" idx="0"/>
          </p:cNvCxnSpPr>
          <p:nvPr/>
        </p:nvCxnSpPr>
        <p:spPr>
          <a:xfrm flipH="1" flipV="1">
            <a:off x="1073817" y="3703724"/>
            <a:ext cx="235980" cy="2148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0"/>
          </p:cNvCxnSpPr>
          <p:nvPr/>
        </p:nvCxnSpPr>
        <p:spPr>
          <a:xfrm flipH="1" flipV="1">
            <a:off x="4731424" y="3703724"/>
            <a:ext cx="378730" cy="2148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533400" y="4547296"/>
            <a:ext cx="7991475" cy="731922"/>
            <a:chOff x="526383" y="3581400"/>
            <a:chExt cx="7991475" cy="731922"/>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8750" t="12766" r="3854" b="79352"/>
            <a:stretch/>
          </p:blipFill>
          <p:spPr>
            <a:xfrm>
              <a:off x="526383" y="3925208"/>
              <a:ext cx="7991475" cy="388114"/>
            </a:xfrm>
            <a:prstGeom prst="rect">
              <a:avLst/>
            </a:prstGeom>
          </p:spPr>
        </p:pic>
        <p:sp>
          <p:nvSpPr>
            <p:cNvPr id="30" name="TextBox 29"/>
            <p:cNvSpPr txBox="1"/>
            <p:nvPr/>
          </p:nvSpPr>
          <p:spPr>
            <a:xfrm>
              <a:off x="1302780" y="3581400"/>
              <a:ext cx="3605675" cy="461665"/>
            </a:xfrm>
            <a:prstGeom prst="rect">
              <a:avLst/>
            </a:prstGeom>
            <a:noFill/>
          </p:spPr>
          <p:txBody>
            <a:bodyPr wrap="none" rtlCol="0">
              <a:spAutoFit/>
            </a:bodyPr>
            <a:lstStyle/>
            <a:p>
              <a:r>
                <a:rPr lang="en-US" sz="2400" dirty="0" smtClean="0"/>
                <a:t>H3K9me2 (histone mark)</a:t>
              </a:r>
            </a:p>
          </p:txBody>
        </p:sp>
      </p:grpSp>
      <p:sp>
        <p:nvSpPr>
          <p:cNvPr id="31" name="TextBox 30"/>
          <p:cNvSpPr txBox="1"/>
          <p:nvPr/>
        </p:nvSpPr>
        <p:spPr>
          <a:xfrm>
            <a:off x="2746204" y="5461696"/>
            <a:ext cx="3503780" cy="461665"/>
          </a:xfrm>
          <a:prstGeom prst="rect">
            <a:avLst/>
          </a:prstGeom>
          <a:noFill/>
        </p:spPr>
        <p:txBody>
          <a:bodyPr wrap="none" rtlCol="0">
            <a:spAutoFit/>
          </a:bodyPr>
          <a:lstStyle/>
          <a:p>
            <a:r>
              <a:rPr lang="en-US" sz="2400" dirty="0" smtClean="0"/>
              <a:t>A lot of values everywhere</a:t>
            </a:r>
          </a:p>
        </p:txBody>
      </p:sp>
      <p:cxnSp>
        <p:nvCxnSpPr>
          <p:cNvPr id="33" name="Straight Arrow Connector 32"/>
          <p:cNvCxnSpPr/>
          <p:nvPr/>
        </p:nvCxnSpPr>
        <p:spPr>
          <a:xfrm flipH="1" flipV="1">
            <a:off x="2712745" y="5295482"/>
            <a:ext cx="113672" cy="2424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740817" y="5295482"/>
            <a:ext cx="0" cy="2586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112417" y="5301657"/>
            <a:ext cx="0" cy="2586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077931" y="5332357"/>
            <a:ext cx="55190" cy="2586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426617" y="5295482"/>
            <a:ext cx="0" cy="2586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00200" y="1219200"/>
            <a:ext cx="5881989" cy="461665"/>
          </a:xfrm>
          <a:prstGeom prst="rect">
            <a:avLst/>
          </a:prstGeom>
          <a:noFill/>
        </p:spPr>
        <p:txBody>
          <a:bodyPr wrap="none" rtlCol="0">
            <a:spAutoFit/>
          </a:bodyPr>
          <a:lstStyle/>
          <a:p>
            <a:r>
              <a:rPr lang="en-US" sz="2400" dirty="0" smtClean="0"/>
              <a:t>Read depths =&gt; normalization, smoothing</a:t>
            </a:r>
            <a:endParaRPr lang="en-US" sz="2400" dirty="0"/>
          </a:p>
        </p:txBody>
      </p:sp>
      <p:sp>
        <p:nvSpPr>
          <p:cNvPr id="22" name="Down Arrow 21"/>
          <p:cNvSpPr/>
          <p:nvPr/>
        </p:nvSpPr>
        <p:spPr>
          <a:xfrm>
            <a:off x="4114800" y="1752600"/>
            <a:ext cx="304800"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3440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coverage: the Wiggle format</a:t>
            </a:r>
            <a:endParaRPr lang="en-US" dirty="0"/>
          </a:p>
        </p:txBody>
      </p:sp>
      <p:sp>
        <p:nvSpPr>
          <p:cNvPr id="3" name="Content Placeholder 2"/>
          <p:cNvSpPr>
            <a:spLocks noGrp="1"/>
          </p:cNvSpPr>
          <p:nvPr>
            <p:ph idx="1"/>
          </p:nvPr>
        </p:nvSpPr>
        <p:spPr>
          <a:xfrm>
            <a:off x="457200" y="1600201"/>
            <a:ext cx="8229600" cy="914400"/>
          </a:xfrm>
        </p:spPr>
        <p:txBody>
          <a:bodyPr>
            <a:normAutofit fontScale="85000" lnSpcReduction="10000"/>
          </a:bodyPr>
          <a:lstStyle/>
          <a:p>
            <a:r>
              <a:rPr lang="en-US" dirty="0" smtClean="0"/>
              <a:t>Line-oriented text file for coverage data</a:t>
            </a:r>
            <a:endParaRPr lang="en-US" dirty="0"/>
          </a:p>
          <a:p>
            <a:r>
              <a:rPr lang="en-US" dirty="0" smtClean="0"/>
              <a:t>Two options: variable step and fixed step.</a:t>
            </a:r>
            <a:endParaRPr lang="en-US" dirty="0"/>
          </a:p>
        </p:txBody>
      </p:sp>
      <p:sp>
        <p:nvSpPr>
          <p:cNvPr id="4" name="TextBox 3"/>
          <p:cNvSpPr txBox="1"/>
          <p:nvPr/>
        </p:nvSpPr>
        <p:spPr>
          <a:xfrm>
            <a:off x="1600200" y="2667000"/>
            <a:ext cx="5725546"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400" dirty="0" err="1" smtClean="0">
                <a:latin typeface="Courier New" pitchFamily="49" charset="0"/>
                <a:cs typeface="Courier New" pitchFamily="49" charset="0"/>
              </a:rPr>
              <a:t>variableStep</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chrom</a:t>
            </a:r>
            <a:r>
              <a:rPr lang="en-US" sz="2400" dirty="0" smtClean="0">
                <a:latin typeface="Courier New" pitchFamily="49" charset="0"/>
                <a:cs typeface="Courier New" pitchFamily="49" charset="0"/>
              </a:rPr>
              <a:t>=chr1 span=2</a:t>
            </a:r>
          </a:p>
          <a:p>
            <a:r>
              <a:rPr lang="en-US" sz="2400" dirty="0" smtClean="0">
                <a:latin typeface="Courier New" pitchFamily="49" charset="0"/>
                <a:cs typeface="Courier New" pitchFamily="49" charset="0"/>
              </a:rPr>
              <a:t>100 1</a:t>
            </a:r>
          </a:p>
          <a:p>
            <a:r>
              <a:rPr lang="en-US" sz="2400" dirty="0" err="1">
                <a:latin typeface="Courier New" pitchFamily="49" charset="0"/>
                <a:cs typeface="Courier New" pitchFamily="49" charset="0"/>
              </a:rPr>
              <a:t>variableStep</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chrom</a:t>
            </a:r>
            <a:r>
              <a:rPr lang="en-US" sz="2400" dirty="0">
                <a:latin typeface="Courier New" pitchFamily="49" charset="0"/>
                <a:cs typeface="Courier New" pitchFamily="49" charset="0"/>
              </a:rPr>
              <a:t>=chr1 span=3</a:t>
            </a:r>
          </a:p>
          <a:p>
            <a:r>
              <a:rPr lang="en-US" sz="2400" dirty="0" smtClean="0">
                <a:latin typeface="Courier New" pitchFamily="49" charset="0"/>
                <a:cs typeface="Courier New" pitchFamily="49" charset="0"/>
              </a:rPr>
              <a:t>1000 2</a:t>
            </a:r>
          </a:p>
          <a:p>
            <a:r>
              <a:rPr lang="en-US" sz="2400" dirty="0" err="1">
                <a:latin typeface="Courier New" pitchFamily="49" charset="0"/>
                <a:cs typeface="Courier New" pitchFamily="49" charset="0"/>
              </a:rPr>
              <a:t>variableStep</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chrom</a:t>
            </a:r>
            <a:r>
              <a:rPr lang="en-US" sz="2400" dirty="0">
                <a:latin typeface="Courier New" pitchFamily="49" charset="0"/>
                <a:cs typeface="Courier New" pitchFamily="49" charset="0"/>
              </a:rPr>
              <a:t>=chr1 span</a:t>
            </a:r>
            <a:r>
              <a:rPr lang="en-US" sz="2400" dirty="0" smtClean="0">
                <a:latin typeface="Courier New" pitchFamily="49" charset="0"/>
                <a:cs typeface="Courier New" pitchFamily="49" charset="0"/>
              </a:rPr>
              <a:t>=4</a:t>
            </a:r>
            <a:endParaRPr lang="en-US" sz="2400" dirty="0">
              <a:latin typeface="Courier New" pitchFamily="49" charset="0"/>
              <a:cs typeface="Courier New" pitchFamily="49" charset="0"/>
            </a:endParaRPr>
          </a:p>
          <a:p>
            <a:r>
              <a:rPr lang="en-US" sz="2400" dirty="0" smtClean="0">
                <a:latin typeface="Courier New" pitchFamily="49" charset="0"/>
                <a:cs typeface="Courier New" pitchFamily="49" charset="0"/>
              </a:rPr>
              <a:t>10000 3</a:t>
            </a:r>
            <a:endParaRPr lang="en-US" sz="2400" dirty="0">
              <a:latin typeface="Courier New" pitchFamily="49" charset="0"/>
              <a:cs typeface="Courier New" pitchFamily="49" charset="0"/>
            </a:endParaRPr>
          </a:p>
        </p:txBody>
      </p:sp>
      <p:cxnSp>
        <p:nvCxnSpPr>
          <p:cNvPr id="5" name="Straight Connector 4"/>
          <p:cNvCxnSpPr/>
          <p:nvPr/>
        </p:nvCxnSpPr>
        <p:spPr>
          <a:xfrm>
            <a:off x="2289475" y="5627132"/>
            <a:ext cx="4267200" cy="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98187" y="5248275"/>
            <a:ext cx="424290" cy="369332"/>
          </a:xfrm>
          <a:prstGeom prst="rect">
            <a:avLst/>
          </a:prstGeom>
          <a:noFill/>
        </p:spPr>
        <p:txBody>
          <a:bodyPr wrap="none" rtlCol="0">
            <a:spAutoFit/>
          </a:bodyPr>
          <a:lstStyle/>
          <a:p>
            <a:r>
              <a:rPr lang="en-US" dirty="0" smtClean="0"/>
              <a:t>11</a:t>
            </a:r>
            <a:endParaRPr lang="en-US" dirty="0"/>
          </a:p>
        </p:txBody>
      </p:sp>
      <p:sp>
        <p:nvSpPr>
          <p:cNvPr id="7" name="TextBox 6"/>
          <p:cNvSpPr txBox="1"/>
          <p:nvPr/>
        </p:nvSpPr>
        <p:spPr>
          <a:xfrm>
            <a:off x="3160187" y="5257800"/>
            <a:ext cx="569387" cy="369332"/>
          </a:xfrm>
          <a:prstGeom prst="rect">
            <a:avLst/>
          </a:prstGeom>
          <a:noFill/>
        </p:spPr>
        <p:txBody>
          <a:bodyPr wrap="none" rtlCol="0">
            <a:spAutoFit/>
          </a:bodyPr>
          <a:lstStyle/>
          <a:p>
            <a:r>
              <a:rPr lang="en-US" dirty="0" smtClean="0"/>
              <a:t>222</a:t>
            </a:r>
            <a:endParaRPr lang="en-US" dirty="0"/>
          </a:p>
        </p:txBody>
      </p:sp>
      <p:sp>
        <p:nvSpPr>
          <p:cNvPr id="8" name="TextBox 7"/>
          <p:cNvSpPr txBox="1"/>
          <p:nvPr/>
        </p:nvSpPr>
        <p:spPr>
          <a:xfrm>
            <a:off x="5410200" y="5257800"/>
            <a:ext cx="698178" cy="369332"/>
          </a:xfrm>
          <a:prstGeom prst="rect">
            <a:avLst/>
          </a:prstGeom>
          <a:noFill/>
        </p:spPr>
        <p:txBody>
          <a:bodyPr wrap="none" rtlCol="0">
            <a:spAutoFit/>
          </a:bodyPr>
          <a:lstStyle/>
          <a:p>
            <a:r>
              <a:rPr lang="en-US" dirty="0" smtClean="0"/>
              <a:t>3333</a:t>
            </a:r>
            <a:endParaRPr lang="en-US" dirty="0"/>
          </a:p>
        </p:txBody>
      </p:sp>
      <p:sp>
        <p:nvSpPr>
          <p:cNvPr id="9" name="TextBox 8"/>
          <p:cNvSpPr txBox="1"/>
          <p:nvPr/>
        </p:nvSpPr>
        <p:spPr>
          <a:xfrm>
            <a:off x="1591848" y="5467350"/>
            <a:ext cx="697627" cy="369332"/>
          </a:xfrm>
          <a:prstGeom prst="rect">
            <a:avLst/>
          </a:prstGeom>
          <a:noFill/>
        </p:spPr>
        <p:txBody>
          <a:bodyPr wrap="none" rtlCol="0">
            <a:spAutoFit/>
          </a:bodyPr>
          <a:lstStyle/>
          <a:p>
            <a:r>
              <a:rPr lang="en-US" dirty="0" smtClean="0"/>
              <a:t>chr1:</a:t>
            </a:r>
            <a:endParaRPr lang="en-US" dirty="0"/>
          </a:p>
        </p:txBody>
      </p:sp>
      <p:cxnSp>
        <p:nvCxnSpPr>
          <p:cNvPr id="11" name="Straight Arrow Connector 10"/>
          <p:cNvCxnSpPr/>
          <p:nvPr/>
        </p:nvCxnSpPr>
        <p:spPr>
          <a:xfrm flipV="1">
            <a:off x="2570075" y="5665232"/>
            <a:ext cx="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92327" y="6019800"/>
            <a:ext cx="569387"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2963773" y="6019800"/>
            <a:ext cx="697627" cy="369332"/>
          </a:xfrm>
          <a:prstGeom prst="rect">
            <a:avLst/>
          </a:prstGeom>
          <a:noFill/>
        </p:spPr>
        <p:txBody>
          <a:bodyPr wrap="none" rtlCol="0">
            <a:spAutoFit/>
          </a:bodyPr>
          <a:lstStyle/>
          <a:p>
            <a:r>
              <a:rPr lang="en-US" dirty="0" smtClean="0"/>
              <a:t>1000</a:t>
            </a:r>
            <a:endParaRPr lang="en-US" dirty="0"/>
          </a:p>
        </p:txBody>
      </p:sp>
      <p:sp>
        <p:nvSpPr>
          <p:cNvPr id="18" name="TextBox 17"/>
          <p:cNvSpPr txBox="1"/>
          <p:nvPr/>
        </p:nvSpPr>
        <p:spPr>
          <a:xfrm>
            <a:off x="5185653" y="6019800"/>
            <a:ext cx="825867" cy="369332"/>
          </a:xfrm>
          <a:prstGeom prst="rect">
            <a:avLst/>
          </a:prstGeom>
          <a:noFill/>
        </p:spPr>
        <p:txBody>
          <a:bodyPr wrap="none" rtlCol="0">
            <a:spAutoFit/>
          </a:bodyPr>
          <a:lstStyle/>
          <a:p>
            <a:r>
              <a:rPr lang="en-US" dirty="0" smtClean="0"/>
              <a:t>10000</a:t>
            </a:r>
            <a:endParaRPr lang="en-US" dirty="0"/>
          </a:p>
        </p:txBody>
      </p:sp>
      <p:cxnSp>
        <p:nvCxnSpPr>
          <p:cNvPr id="19" name="Straight Arrow Connector 18"/>
          <p:cNvCxnSpPr/>
          <p:nvPr/>
        </p:nvCxnSpPr>
        <p:spPr>
          <a:xfrm flipV="1">
            <a:off x="3312587" y="5676900"/>
            <a:ext cx="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598587" y="5676900"/>
            <a:ext cx="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101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Wiggle: fixed step</a:t>
            </a:r>
            <a:endParaRPr lang="en-US" dirty="0"/>
          </a:p>
        </p:txBody>
      </p:sp>
      <p:sp>
        <p:nvSpPr>
          <p:cNvPr id="4" name="TextBox 3"/>
          <p:cNvSpPr txBox="1"/>
          <p:nvPr/>
        </p:nvSpPr>
        <p:spPr>
          <a:xfrm>
            <a:off x="228600" y="2057400"/>
            <a:ext cx="8680681"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400" dirty="0" err="1" smtClean="0">
                <a:latin typeface="Courier New" pitchFamily="49" charset="0"/>
                <a:cs typeface="Courier New" pitchFamily="49" charset="0"/>
              </a:rPr>
              <a:t>fixedStep</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chrom</a:t>
            </a:r>
            <a:r>
              <a:rPr lang="en-US" sz="2400" dirty="0" smtClean="0">
                <a:latin typeface="Courier New" pitchFamily="49" charset="0"/>
                <a:cs typeface="Courier New" pitchFamily="49" charset="0"/>
              </a:rPr>
              <a:t>=chr1 start=100 step=100 span=3</a:t>
            </a:r>
          </a:p>
          <a:p>
            <a:r>
              <a:rPr lang="en-US" sz="2400" dirty="0" smtClean="0">
                <a:latin typeface="Courier New" pitchFamily="49" charset="0"/>
                <a:cs typeface="Courier New" pitchFamily="49" charset="0"/>
              </a:rPr>
              <a:t>1</a:t>
            </a:r>
          </a:p>
          <a:p>
            <a:r>
              <a:rPr lang="en-US" sz="2400" dirty="0" smtClean="0">
                <a:latin typeface="Courier New" pitchFamily="49" charset="0"/>
                <a:cs typeface="Courier New" pitchFamily="49" charset="0"/>
              </a:rPr>
              <a:t>2</a:t>
            </a:r>
          </a:p>
          <a:p>
            <a:r>
              <a:rPr lang="en-US" sz="2400" dirty="0">
                <a:latin typeface="Courier New" pitchFamily="49" charset="0"/>
                <a:cs typeface="Courier New" pitchFamily="49" charset="0"/>
              </a:rPr>
              <a:t>3</a:t>
            </a:r>
            <a:endParaRPr lang="en-US" sz="2400" dirty="0" smtClean="0">
              <a:latin typeface="Courier New" pitchFamily="49" charset="0"/>
              <a:cs typeface="Courier New" pitchFamily="49" charset="0"/>
            </a:endParaRPr>
          </a:p>
        </p:txBody>
      </p:sp>
      <p:cxnSp>
        <p:nvCxnSpPr>
          <p:cNvPr id="5" name="Straight Connector 4"/>
          <p:cNvCxnSpPr/>
          <p:nvPr/>
        </p:nvCxnSpPr>
        <p:spPr>
          <a:xfrm>
            <a:off x="2670475" y="4484132"/>
            <a:ext cx="4267200" cy="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79187" y="4105275"/>
            <a:ext cx="535146" cy="369332"/>
          </a:xfrm>
          <a:prstGeom prst="rect">
            <a:avLst/>
          </a:prstGeom>
          <a:noFill/>
        </p:spPr>
        <p:txBody>
          <a:bodyPr wrap="none" rtlCol="0">
            <a:spAutoFit/>
          </a:bodyPr>
          <a:lstStyle/>
          <a:p>
            <a:r>
              <a:rPr lang="en-US" dirty="0" smtClean="0"/>
              <a:t>111</a:t>
            </a:r>
            <a:endParaRPr lang="en-US" dirty="0"/>
          </a:p>
        </p:txBody>
      </p:sp>
      <p:sp>
        <p:nvSpPr>
          <p:cNvPr id="7" name="TextBox 6"/>
          <p:cNvSpPr txBox="1"/>
          <p:nvPr/>
        </p:nvSpPr>
        <p:spPr>
          <a:xfrm>
            <a:off x="4040413" y="4105275"/>
            <a:ext cx="569387" cy="369332"/>
          </a:xfrm>
          <a:prstGeom prst="rect">
            <a:avLst/>
          </a:prstGeom>
          <a:noFill/>
        </p:spPr>
        <p:txBody>
          <a:bodyPr wrap="none" rtlCol="0">
            <a:spAutoFit/>
          </a:bodyPr>
          <a:lstStyle/>
          <a:p>
            <a:r>
              <a:rPr lang="en-US" dirty="0" smtClean="0"/>
              <a:t>222</a:t>
            </a:r>
            <a:endParaRPr lang="en-US" dirty="0"/>
          </a:p>
        </p:txBody>
      </p:sp>
      <p:sp>
        <p:nvSpPr>
          <p:cNvPr id="8" name="TextBox 7"/>
          <p:cNvSpPr txBox="1"/>
          <p:nvPr/>
        </p:nvSpPr>
        <p:spPr>
          <a:xfrm>
            <a:off x="5791200" y="4114800"/>
            <a:ext cx="569387" cy="369332"/>
          </a:xfrm>
          <a:prstGeom prst="rect">
            <a:avLst/>
          </a:prstGeom>
          <a:noFill/>
        </p:spPr>
        <p:txBody>
          <a:bodyPr wrap="none" rtlCol="0">
            <a:spAutoFit/>
          </a:bodyPr>
          <a:lstStyle/>
          <a:p>
            <a:r>
              <a:rPr lang="en-US" dirty="0" smtClean="0"/>
              <a:t>333</a:t>
            </a:r>
            <a:endParaRPr lang="en-US" dirty="0"/>
          </a:p>
        </p:txBody>
      </p:sp>
      <p:sp>
        <p:nvSpPr>
          <p:cNvPr id="9" name="TextBox 8"/>
          <p:cNvSpPr txBox="1"/>
          <p:nvPr/>
        </p:nvSpPr>
        <p:spPr>
          <a:xfrm>
            <a:off x="1977974" y="4289941"/>
            <a:ext cx="697627" cy="369332"/>
          </a:xfrm>
          <a:prstGeom prst="rect">
            <a:avLst/>
          </a:prstGeom>
          <a:noFill/>
        </p:spPr>
        <p:txBody>
          <a:bodyPr wrap="none" rtlCol="0">
            <a:spAutoFit/>
          </a:bodyPr>
          <a:lstStyle/>
          <a:p>
            <a:r>
              <a:rPr lang="en-US" dirty="0" smtClean="0"/>
              <a:t>chr1:</a:t>
            </a:r>
            <a:endParaRPr lang="en-US" dirty="0"/>
          </a:p>
        </p:txBody>
      </p:sp>
      <p:cxnSp>
        <p:nvCxnSpPr>
          <p:cNvPr id="10" name="Straight Arrow Connector 9"/>
          <p:cNvCxnSpPr/>
          <p:nvPr/>
        </p:nvCxnSpPr>
        <p:spPr>
          <a:xfrm flipV="1">
            <a:off x="2951075" y="4522232"/>
            <a:ext cx="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73327" y="4876800"/>
            <a:ext cx="569387" cy="369332"/>
          </a:xfrm>
          <a:prstGeom prst="rect">
            <a:avLst/>
          </a:prstGeom>
          <a:noFill/>
        </p:spPr>
        <p:txBody>
          <a:bodyPr wrap="none" rtlCol="0">
            <a:spAutoFit/>
          </a:bodyPr>
          <a:lstStyle/>
          <a:p>
            <a:r>
              <a:rPr lang="en-US" dirty="0" smtClean="0"/>
              <a:t>100</a:t>
            </a:r>
            <a:endParaRPr lang="en-US" dirty="0"/>
          </a:p>
        </p:txBody>
      </p:sp>
      <p:sp>
        <p:nvSpPr>
          <p:cNvPr id="12" name="TextBox 11"/>
          <p:cNvSpPr txBox="1"/>
          <p:nvPr/>
        </p:nvSpPr>
        <p:spPr>
          <a:xfrm>
            <a:off x="4008354" y="4865132"/>
            <a:ext cx="569387" cy="369332"/>
          </a:xfrm>
          <a:prstGeom prst="rect">
            <a:avLst/>
          </a:prstGeom>
          <a:noFill/>
        </p:spPr>
        <p:txBody>
          <a:bodyPr wrap="none" rtlCol="0">
            <a:spAutoFit/>
          </a:bodyPr>
          <a:lstStyle/>
          <a:p>
            <a:r>
              <a:rPr lang="en-US" dirty="0"/>
              <a:t>2</a:t>
            </a:r>
            <a:r>
              <a:rPr lang="en-US" dirty="0" smtClean="0"/>
              <a:t>00</a:t>
            </a:r>
            <a:endParaRPr lang="en-US" dirty="0"/>
          </a:p>
        </p:txBody>
      </p:sp>
      <p:sp>
        <p:nvSpPr>
          <p:cNvPr id="13" name="TextBox 12"/>
          <p:cNvSpPr txBox="1"/>
          <p:nvPr/>
        </p:nvSpPr>
        <p:spPr>
          <a:xfrm>
            <a:off x="5747628" y="4876800"/>
            <a:ext cx="569387" cy="369332"/>
          </a:xfrm>
          <a:prstGeom prst="rect">
            <a:avLst/>
          </a:prstGeom>
          <a:noFill/>
        </p:spPr>
        <p:txBody>
          <a:bodyPr wrap="none" rtlCol="0">
            <a:spAutoFit/>
          </a:bodyPr>
          <a:lstStyle/>
          <a:p>
            <a:r>
              <a:rPr lang="en-US" dirty="0"/>
              <a:t>3</a:t>
            </a:r>
            <a:r>
              <a:rPr lang="en-US" dirty="0" smtClean="0"/>
              <a:t>00</a:t>
            </a:r>
            <a:endParaRPr lang="en-US" dirty="0"/>
          </a:p>
        </p:txBody>
      </p:sp>
      <p:cxnSp>
        <p:nvCxnSpPr>
          <p:cNvPr id="14" name="Straight Arrow Connector 13"/>
          <p:cNvCxnSpPr/>
          <p:nvPr/>
        </p:nvCxnSpPr>
        <p:spPr>
          <a:xfrm flipV="1">
            <a:off x="4216369" y="4522232"/>
            <a:ext cx="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979587" y="4533900"/>
            <a:ext cx="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2442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have very large wiggle files…</a:t>
            </a:r>
            <a:endParaRPr lang="en-US" dirty="0"/>
          </a:p>
        </p:txBody>
      </p:sp>
      <p:sp>
        <p:nvSpPr>
          <p:cNvPr id="3" name="Content Placeholder 2"/>
          <p:cNvSpPr>
            <a:spLocks noGrp="1"/>
          </p:cNvSpPr>
          <p:nvPr>
            <p:ph idx="1"/>
          </p:nvPr>
        </p:nvSpPr>
        <p:spPr>
          <a:xfrm>
            <a:off x="505047" y="1447800"/>
            <a:ext cx="8229600" cy="990599"/>
          </a:xfrm>
        </p:spPr>
        <p:txBody>
          <a:bodyPr>
            <a:normAutofit fontScale="70000" lnSpcReduction="20000"/>
          </a:bodyPr>
          <a:lstStyle/>
          <a:p>
            <a:r>
              <a:rPr lang="en-US" dirty="0" smtClean="0"/>
              <a:t>Wiggle files can be huge: average per 10bp window =&gt; 300M elements for human genome.</a:t>
            </a:r>
          </a:p>
          <a:p>
            <a:r>
              <a:rPr lang="en-US" dirty="0" smtClean="0"/>
              <a:t>Makes sense to compress and index.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47" y="2590800"/>
            <a:ext cx="8458200" cy="238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4967767"/>
            <a:ext cx="2697980" cy="1508476"/>
          </a:xfrm>
          <a:prstGeom prst="rect">
            <a:avLst/>
          </a:prstGeom>
        </p:spPr>
      </p:pic>
      <p:sp>
        <p:nvSpPr>
          <p:cNvPr id="5" name="TextBox 4"/>
          <p:cNvSpPr txBox="1"/>
          <p:nvPr/>
        </p:nvSpPr>
        <p:spPr>
          <a:xfrm>
            <a:off x="5621933" y="6106911"/>
            <a:ext cx="1377300" cy="369332"/>
          </a:xfrm>
          <a:prstGeom prst="rect">
            <a:avLst/>
          </a:prstGeom>
          <a:noFill/>
        </p:spPr>
        <p:txBody>
          <a:bodyPr wrap="none" rtlCol="0">
            <a:spAutoFit/>
          </a:bodyPr>
          <a:lstStyle/>
          <a:p>
            <a:r>
              <a:rPr lang="en-US" dirty="0" smtClean="0"/>
              <a:t>Gzip blocks</a:t>
            </a:r>
            <a:endParaRPr lang="en-US" dirty="0"/>
          </a:p>
        </p:txBody>
      </p:sp>
    </p:spTree>
    <p:extLst>
      <p:ext uri="{BB962C8B-B14F-4D97-AF65-F5344CB8AC3E}">
        <p14:creationId xmlns:p14="http://schemas.microsoft.com/office/powerpoint/2010/main" val="26592886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Genome browser</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371600"/>
            <a:ext cx="4191000" cy="2450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4277833"/>
            <a:ext cx="5307118" cy="2021958"/>
          </a:xfrm>
          <a:prstGeom prst="rect">
            <a:avLst/>
          </a:prstGeom>
        </p:spPr>
      </p:pic>
      <p:sp>
        <p:nvSpPr>
          <p:cNvPr id="5" name="TextBox 4"/>
          <p:cNvSpPr txBox="1"/>
          <p:nvPr/>
        </p:nvSpPr>
        <p:spPr>
          <a:xfrm>
            <a:off x="3890685" y="3733800"/>
            <a:ext cx="757515" cy="523220"/>
          </a:xfrm>
          <a:prstGeom prst="rect">
            <a:avLst/>
          </a:prstGeom>
          <a:noFill/>
        </p:spPr>
        <p:txBody>
          <a:bodyPr wrap="none" rtlCol="0">
            <a:spAutoFit/>
          </a:bodyPr>
          <a:lstStyle/>
          <a:p>
            <a:r>
              <a:rPr lang="en-US" sz="2800" b="1" dirty="0" err="1" smtClean="0"/>
              <a:t>v.s</a:t>
            </a:r>
            <a:r>
              <a:rPr lang="en-US" sz="2800" b="1" dirty="0" smtClean="0"/>
              <a:t>.</a:t>
            </a:r>
            <a:endParaRPr lang="en-US" sz="2800" b="1" dirty="0"/>
          </a:p>
        </p:txBody>
      </p:sp>
      <p:sp>
        <p:nvSpPr>
          <p:cNvPr id="6" name="TextBox 5"/>
          <p:cNvSpPr txBox="1"/>
          <p:nvPr/>
        </p:nvSpPr>
        <p:spPr>
          <a:xfrm>
            <a:off x="4876801" y="1950604"/>
            <a:ext cx="3733800" cy="1569660"/>
          </a:xfrm>
          <a:prstGeom prst="rect">
            <a:avLst/>
          </a:prstGeom>
          <a:noFill/>
        </p:spPr>
        <p:txBody>
          <a:bodyPr wrap="square" rtlCol="0">
            <a:spAutoFit/>
          </a:bodyPr>
          <a:lstStyle/>
          <a:p>
            <a:r>
              <a:rPr lang="en-US" sz="2400" dirty="0" smtClean="0">
                <a:solidFill>
                  <a:srgbClr val="00B050"/>
                </a:solidFill>
              </a:rPr>
              <a:t>Pros</a:t>
            </a:r>
            <a:r>
              <a:rPr lang="en-US" sz="2400" dirty="0" smtClean="0"/>
              <a:t>: very comprehensive</a:t>
            </a:r>
          </a:p>
          <a:p>
            <a:r>
              <a:rPr lang="en-US" sz="2400" dirty="0" smtClean="0">
                <a:solidFill>
                  <a:srgbClr val="FF0000"/>
                </a:solidFill>
              </a:rPr>
              <a:t>Cons</a:t>
            </a:r>
            <a:r>
              <a:rPr lang="en-US" sz="2400" dirty="0" smtClean="0"/>
              <a:t>: data have to be uploaded or transmitted via network dynamically</a:t>
            </a:r>
            <a:endParaRPr lang="en-US" sz="2400" dirty="0"/>
          </a:p>
        </p:txBody>
      </p:sp>
      <p:sp>
        <p:nvSpPr>
          <p:cNvPr id="7" name="TextBox 6"/>
          <p:cNvSpPr txBox="1"/>
          <p:nvPr/>
        </p:nvSpPr>
        <p:spPr>
          <a:xfrm>
            <a:off x="256221" y="4495800"/>
            <a:ext cx="3172779" cy="1200329"/>
          </a:xfrm>
          <a:prstGeom prst="rect">
            <a:avLst/>
          </a:prstGeom>
          <a:noFill/>
        </p:spPr>
        <p:txBody>
          <a:bodyPr wrap="square" rtlCol="0">
            <a:spAutoFit/>
          </a:bodyPr>
          <a:lstStyle/>
          <a:p>
            <a:r>
              <a:rPr lang="en-US" sz="2400" dirty="0" smtClean="0">
                <a:solidFill>
                  <a:srgbClr val="00B050"/>
                </a:solidFill>
              </a:rPr>
              <a:t>Pros</a:t>
            </a:r>
            <a:r>
              <a:rPr lang="en-US" sz="2400" dirty="0" smtClean="0"/>
              <a:t>: locally installed</a:t>
            </a:r>
          </a:p>
          <a:p>
            <a:r>
              <a:rPr lang="en-US" sz="2400" dirty="0" smtClean="0">
                <a:solidFill>
                  <a:srgbClr val="FF0000"/>
                </a:solidFill>
              </a:rPr>
              <a:t>Cons</a:t>
            </a:r>
            <a:r>
              <a:rPr lang="en-US" sz="2400" dirty="0" smtClean="0"/>
              <a:t>: less genome annotation</a:t>
            </a:r>
            <a:endParaRPr lang="en-US" sz="2400" dirty="0"/>
          </a:p>
        </p:txBody>
      </p:sp>
      <p:sp>
        <p:nvSpPr>
          <p:cNvPr id="8" name="TextBox 7"/>
          <p:cNvSpPr txBox="1"/>
          <p:nvPr/>
        </p:nvSpPr>
        <p:spPr>
          <a:xfrm>
            <a:off x="457200" y="990600"/>
            <a:ext cx="2622157" cy="369332"/>
          </a:xfrm>
          <a:prstGeom prst="rect">
            <a:avLst/>
          </a:prstGeom>
          <a:noFill/>
        </p:spPr>
        <p:txBody>
          <a:bodyPr wrap="none" rtlCol="0">
            <a:spAutoFit/>
          </a:bodyPr>
          <a:lstStyle/>
          <a:p>
            <a:r>
              <a:rPr lang="en-US" dirty="0" smtClean="0"/>
              <a:t>UCSC genome browser</a:t>
            </a:r>
            <a:endParaRPr lang="en-US" dirty="0"/>
          </a:p>
        </p:txBody>
      </p:sp>
    </p:spTree>
    <p:extLst>
      <p:ext uri="{BB962C8B-B14F-4D97-AF65-F5344CB8AC3E}">
        <p14:creationId xmlns:p14="http://schemas.microsoft.com/office/powerpoint/2010/main" val="30415099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sequencing overview</a:t>
            </a:r>
            <a:endParaRPr lang="en-US" dirty="0"/>
          </a:p>
        </p:txBody>
      </p:sp>
      <p:cxnSp>
        <p:nvCxnSpPr>
          <p:cNvPr id="5" name="Straight Connector 4"/>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p:cNvSpPr txBox="1"/>
          <p:nvPr/>
        </p:nvSpPr>
        <p:spPr>
          <a:xfrm>
            <a:off x="427499" y="2913977"/>
            <a:ext cx="928459" cy="369332"/>
          </a:xfrm>
          <a:prstGeom prst="rect">
            <a:avLst/>
          </a:prstGeom>
          <a:noFill/>
        </p:spPr>
        <p:txBody>
          <a:bodyPr wrap="none" rtlCol="0">
            <a:spAutoFit/>
          </a:bodyPr>
          <a:lstStyle/>
          <a:p>
            <a:r>
              <a:rPr lang="en-US" dirty="0" smtClean="0"/>
              <a:t>Primer </a:t>
            </a:r>
            <a:endParaRPr lang="en-US" dirty="0"/>
          </a:p>
        </p:txBody>
      </p:sp>
      <p:sp>
        <p:nvSpPr>
          <p:cNvPr id="16" name="TextBox 15"/>
          <p:cNvSpPr txBox="1"/>
          <p:nvPr/>
        </p:nvSpPr>
        <p:spPr>
          <a:xfrm>
            <a:off x="1799099" y="3352800"/>
            <a:ext cx="2185278" cy="369332"/>
          </a:xfrm>
          <a:prstGeom prst="rect">
            <a:avLst/>
          </a:prstGeom>
          <a:noFill/>
        </p:spPr>
        <p:txBody>
          <a:bodyPr wrap="none" rtlCol="0">
            <a:spAutoFit/>
          </a:bodyPr>
          <a:lstStyle/>
          <a:p>
            <a:r>
              <a:rPr lang="en-US" dirty="0" smtClean="0"/>
              <a:t>Template sequence</a:t>
            </a:r>
            <a:endParaRPr lang="en-US" dirty="0"/>
          </a:p>
        </p:txBody>
      </p:sp>
      <p:sp>
        <p:nvSpPr>
          <p:cNvPr id="17" name="TextBox 16"/>
          <p:cNvSpPr txBox="1"/>
          <p:nvPr/>
        </p:nvSpPr>
        <p:spPr>
          <a:xfrm>
            <a:off x="3245905" y="2913977"/>
            <a:ext cx="2582823" cy="369332"/>
          </a:xfrm>
          <a:prstGeom prst="rect">
            <a:avLst/>
          </a:prstGeom>
          <a:noFill/>
        </p:spPr>
        <p:txBody>
          <a:bodyPr wrap="none" rtlCol="0">
            <a:spAutoFit/>
          </a:bodyPr>
          <a:lstStyle/>
          <a:p>
            <a:r>
              <a:rPr lang="en-US" dirty="0" smtClean="0"/>
              <a:t>DNA polymerase/ligase</a:t>
            </a:r>
            <a:endParaRPr lang="en-US" dirty="0"/>
          </a:p>
        </p:txBody>
      </p:sp>
      <p:sp>
        <p:nvSpPr>
          <p:cNvPr id="18" name="TextBox 17"/>
          <p:cNvSpPr txBox="1"/>
          <p:nvPr/>
        </p:nvSpPr>
        <p:spPr>
          <a:xfrm>
            <a:off x="3856499" y="1542376"/>
            <a:ext cx="364202" cy="1200329"/>
          </a:xfrm>
          <a:prstGeom prst="rect">
            <a:avLst/>
          </a:prstGeom>
          <a:noFill/>
        </p:spPr>
        <p:txBody>
          <a:bodyPr wrap="none" rtlCol="0">
            <a:spAutoFit/>
          </a:bodyPr>
          <a:lstStyle/>
          <a:p>
            <a:r>
              <a:rPr lang="en-US" dirty="0" smtClean="0"/>
              <a:t>A</a:t>
            </a:r>
          </a:p>
          <a:p>
            <a:r>
              <a:rPr lang="en-US" dirty="0" smtClean="0"/>
              <a:t>C</a:t>
            </a:r>
          </a:p>
          <a:p>
            <a:r>
              <a:rPr lang="en-US" dirty="0" smtClean="0"/>
              <a:t>G</a:t>
            </a:r>
          </a:p>
          <a:p>
            <a:r>
              <a:rPr lang="en-US" dirty="0"/>
              <a:t>T</a:t>
            </a:r>
          </a:p>
        </p:txBody>
      </p:sp>
      <p:sp>
        <p:nvSpPr>
          <p:cNvPr id="19" name="TextBox 18"/>
          <p:cNvSpPr txBox="1"/>
          <p:nvPr/>
        </p:nvSpPr>
        <p:spPr>
          <a:xfrm>
            <a:off x="1235998" y="1742197"/>
            <a:ext cx="364202" cy="369332"/>
          </a:xfrm>
          <a:prstGeom prst="rect">
            <a:avLst/>
          </a:prstGeom>
          <a:noFill/>
        </p:spPr>
        <p:txBody>
          <a:bodyPr wrap="none" rtlCol="0">
            <a:spAutoFit/>
          </a:bodyPr>
          <a:lstStyle/>
          <a:p>
            <a:r>
              <a:rPr lang="en-US" dirty="0" smtClean="0"/>
              <a:t>5’</a:t>
            </a:r>
            <a:endParaRPr lang="en-US" dirty="0"/>
          </a:p>
        </p:txBody>
      </p:sp>
      <p:sp>
        <p:nvSpPr>
          <p:cNvPr id="20" name="TextBox 19"/>
          <p:cNvSpPr txBox="1"/>
          <p:nvPr/>
        </p:nvSpPr>
        <p:spPr>
          <a:xfrm>
            <a:off x="3214504" y="1719487"/>
            <a:ext cx="364202" cy="369332"/>
          </a:xfrm>
          <a:prstGeom prst="rect">
            <a:avLst/>
          </a:prstGeom>
          <a:noFill/>
        </p:spPr>
        <p:txBody>
          <a:bodyPr wrap="none" rtlCol="0">
            <a:spAutoFit/>
          </a:bodyPr>
          <a:lstStyle/>
          <a:p>
            <a:r>
              <a:rPr lang="en-US" dirty="0" smtClean="0"/>
              <a:t>3’</a:t>
            </a:r>
            <a:endParaRPr lang="en-US" dirty="0"/>
          </a:p>
        </p:txBody>
      </p:sp>
      <p:sp>
        <p:nvSpPr>
          <p:cNvPr id="21" name="TextBox 20"/>
          <p:cNvSpPr txBox="1"/>
          <p:nvPr/>
        </p:nvSpPr>
        <p:spPr>
          <a:xfrm>
            <a:off x="4618499" y="2449339"/>
            <a:ext cx="364202" cy="369332"/>
          </a:xfrm>
          <a:prstGeom prst="rect">
            <a:avLst/>
          </a:prstGeom>
          <a:noFill/>
        </p:spPr>
        <p:txBody>
          <a:bodyPr wrap="none" rtlCol="0">
            <a:spAutoFit/>
          </a:bodyPr>
          <a:lstStyle/>
          <a:p>
            <a:r>
              <a:rPr lang="en-US" dirty="0" smtClean="0"/>
              <a:t>5’</a:t>
            </a:r>
            <a:endParaRPr lang="en-US" dirty="0"/>
          </a:p>
        </p:txBody>
      </p:sp>
      <p:sp>
        <p:nvSpPr>
          <p:cNvPr id="22" name="TextBox 21"/>
          <p:cNvSpPr txBox="1"/>
          <p:nvPr/>
        </p:nvSpPr>
        <p:spPr>
          <a:xfrm>
            <a:off x="1235998" y="2449339"/>
            <a:ext cx="364202" cy="369332"/>
          </a:xfrm>
          <a:prstGeom prst="rect">
            <a:avLst/>
          </a:prstGeom>
          <a:noFill/>
        </p:spPr>
        <p:txBody>
          <a:bodyPr wrap="none" rtlCol="0">
            <a:spAutoFit/>
          </a:bodyPr>
          <a:lstStyle/>
          <a:p>
            <a:r>
              <a:rPr lang="en-US" dirty="0" smtClean="0"/>
              <a:t>3’</a:t>
            </a:r>
            <a:endParaRPr lang="en-US" dirty="0"/>
          </a:p>
        </p:txBody>
      </p:sp>
      <p:cxnSp>
        <p:nvCxnSpPr>
          <p:cNvPr id="24" name="Straight Connector 23"/>
          <p:cNvCxnSpPr/>
          <p:nvPr/>
        </p:nvCxnSpPr>
        <p:spPr>
          <a:xfrm flipV="1">
            <a:off x="3094499" y="1770979"/>
            <a:ext cx="838200" cy="45250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094499" y="1999577"/>
            <a:ext cx="838200" cy="223905"/>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94499" y="2223482"/>
            <a:ext cx="838200" cy="71458"/>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94499" y="2231484"/>
            <a:ext cx="889878" cy="30149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5733" y="3962400"/>
            <a:ext cx="3890809" cy="923330"/>
          </a:xfrm>
          <a:prstGeom prst="rect">
            <a:avLst/>
          </a:prstGeom>
          <a:noFill/>
        </p:spPr>
        <p:txBody>
          <a:bodyPr wrap="none" rtlCol="0">
            <a:spAutoFit/>
          </a:bodyPr>
          <a:lstStyle/>
          <a:p>
            <a:pPr marL="342900" indent="-342900">
              <a:buAutoNum type="arabicPeriod"/>
            </a:pPr>
            <a:r>
              <a:rPr lang="en-US" dirty="0" smtClean="0"/>
              <a:t>How to “freeze” the procedure?</a:t>
            </a:r>
          </a:p>
          <a:p>
            <a:pPr marL="342900" indent="-342900">
              <a:buAutoNum type="arabicPeriod"/>
            </a:pPr>
            <a:r>
              <a:rPr lang="en-US" dirty="0" smtClean="0"/>
              <a:t>What kind of signal to generate?</a:t>
            </a:r>
          </a:p>
          <a:p>
            <a:pPr marL="342900" indent="-342900">
              <a:buAutoNum type="arabicPeriod"/>
            </a:pPr>
            <a:r>
              <a:rPr lang="en-US" dirty="0" smtClean="0"/>
              <a:t>How to capture the signals?</a:t>
            </a:r>
            <a:endParaRPr lang="en-US" dirty="0"/>
          </a:p>
        </p:txBody>
      </p:sp>
      <p:sp>
        <p:nvSpPr>
          <p:cNvPr id="38" name="TextBox 37"/>
          <p:cNvSpPr txBox="1"/>
          <p:nvPr/>
        </p:nvSpPr>
        <p:spPr>
          <a:xfrm>
            <a:off x="6210299" y="2706469"/>
            <a:ext cx="2527359" cy="2031325"/>
          </a:xfrm>
          <a:prstGeom prst="rect">
            <a:avLst/>
          </a:prstGeom>
          <a:noFill/>
        </p:spPr>
        <p:txBody>
          <a:bodyPr wrap="none" rtlCol="0">
            <a:spAutoFit/>
          </a:bodyPr>
          <a:lstStyle/>
          <a:p>
            <a:r>
              <a:rPr lang="en-US" dirty="0" smtClean="0"/>
              <a:t>Sanger sequencing</a:t>
            </a:r>
          </a:p>
          <a:p>
            <a:r>
              <a:rPr lang="en-US" dirty="0" err="1" smtClean="0"/>
              <a:t>Pyrosequencing</a:t>
            </a:r>
            <a:endParaRPr lang="en-US" dirty="0" smtClean="0"/>
          </a:p>
          <a:p>
            <a:r>
              <a:rPr lang="en-US" dirty="0" err="1" smtClean="0"/>
              <a:t>Solexa</a:t>
            </a:r>
            <a:r>
              <a:rPr lang="en-US" dirty="0" smtClean="0"/>
              <a:t> sequencing</a:t>
            </a:r>
          </a:p>
          <a:p>
            <a:r>
              <a:rPr lang="en-US" dirty="0" err="1" smtClean="0"/>
              <a:t>SOLiD</a:t>
            </a:r>
            <a:r>
              <a:rPr lang="en-US" dirty="0" smtClean="0"/>
              <a:t> sequencing</a:t>
            </a:r>
          </a:p>
          <a:p>
            <a:r>
              <a:rPr lang="en-US" dirty="0" smtClean="0"/>
              <a:t>Ion Torrent sequencing</a:t>
            </a:r>
          </a:p>
          <a:p>
            <a:r>
              <a:rPr lang="en-US" dirty="0" smtClean="0"/>
              <a:t>SMRT sequencing</a:t>
            </a:r>
          </a:p>
          <a:p>
            <a:r>
              <a:rPr lang="en-US" dirty="0" smtClean="0"/>
              <a:t>…and many others</a:t>
            </a:r>
            <a:endParaRPr lang="en-US" dirty="0"/>
          </a:p>
        </p:txBody>
      </p:sp>
      <p:sp>
        <p:nvSpPr>
          <p:cNvPr id="39" name="Right Arrow 38"/>
          <p:cNvSpPr/>
          <p:nvPr/>
        </p:nvSpPr>
        <p:spPr>
          <a:xfrm>
            <a:off x="5286089" y="4038600"/>
            <a:ext cx="49472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posner.uw.edu/wordpress/wp-content/uploads/2011/02/Illumina_Logo_50816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24" y="5257800"/>
            <a:ext cx="1627649" cy="8882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ngebio.cinvestav.mx/bioinformatica/jacob/wp-content/uploads/2013/08/roch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936" y="5071526"/>
            <a:ext cx="1802763" cy="13520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atic.tumblr.com/8vtdknr/GXzmew5uk/lt_logo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8600" y="5096541"/>
            <a:ext cx="2125866" cy="12147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ehub.com/wp-content/uploads/pacbio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299" y="5335202"/>
            <a:ext cx="2562225" cy="7334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67200" y="2057400"/>
            <a:ext cx="2276585" cy="369332"/>
          </a:xfrm>
          <a:prstGeom prst="rect">
            <a:avLst/>
          </a:prstGeom>
          <a:noFill/>
        </p:spPr>
        <p:txBody>
          <a:bodyPr wrap="none" rtlCol="0">
            <a:spAutoFit/>
          </a:bodyPr>
          <a:lstStyle/>
          <a:p>
            <a:r>
              <a:rPr lang="en-US" dirty="0" smtClean="0"/>
              <a:t>Extending sequence</a:t>
            </a:r>
            <a:endParaRPr lang="en-US" dirty="0"/>
          </a:p>
        </p:txBody>
      </p:sp>
    </p:spTree>
    <p:extLst>
      <p:ext uri="{BB962C8B-B14F-4D97-AF65-F5344CB8AC3E}">
        <p14:creationId xmlns:p14="http://schemas.microsoft.com/office/powerpoint/2010/main" val="9013538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947987"/>
            <a:ext cx="7772400" cy="1362075"/>
          </a:xfrm>
        </p:spPr>
        <p:txBody>
          <a:bodyPr>
            <a:normAutofit/>
          </a:bodyPr>
          <a:lstStyle/>
          <a:p>
            <a:r>
              <a:rPr lang="en-US" dirty="0" smtClean="0"/>
              <a:t>Demo: </a:t>
            </a:r>
            <a:r>
              <a:rPr lang="en-US" dirty="0" err="1" smtClean="0"/>
              <a:t>ngs</a:t>
            </a:r>
            <a:r>
              <a:rPr lang="en-US" dirty="0" smtClean="0"/>
              <a:t> workflow &amp; genome </a:t>
            </a:r>
            <a:r>
              <a:rPr lang="en-US" dirty="0" smtClean="0"/>
              <a:t>browser</a:t>
            </a:r>
            <a:endParaRPr lang="en-US" dirty="0"/>
          </a:p>
        </p:txBody>
      </p:sp>
      <p:sp>
        <p:nvSpPr>
          <p:cNvPr id="5" name="Text Placeholder 4"/>
          <p:cNvSpPr>
            <a:spLocks noGrp="1"/>
          </p:cNvSpPr>
          <p:nvPr>
            <p:ph type="body" idx="1"/>
          </p:nvPr>
        </p:nvSpPr>
        <p:spPr>
          <a:xfrm>
            <a:off x="685800" y="1447800"/>
            <a:ext cx="7772400" cy="1500187"/>
          </a:xfrm>
        </p:spPr>
        <p:txBody>
          <a:bodyPr/>
          <a:lstStyle/>
          <a:p>
            <a:r>
              <a:rPr lang="en-US" dirty="0" smtClean="0"/>
              <a:t>Alignment, BAM, Wiggle, Peak calling, BED…</a:t>
            </a:r>
            <a:endParaRPr lang="en-US" dirty="0"/>
          </a:p>
        </p:txBody>
      </p:sp>
    </p:spTree>
    <p:extLst>
      <p:ext uri="{BB962C8B-B14F-4D97-AF65-F5344CB8AC3E}">
        <p14:creationId xmlns:p14="http://schemas.microsoft.com/office/powerpoint/2010/main" val="33824304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Command lines</a:t>
            </a:r>
            <a:endParaRPr lang="en-US" dirty="0"/>
          </a:p>
        </p:txBody>
      </p:sp>
      <p:sp>
        <p:nvSpPr>
          <p:cNvPr id="5" name="TextBox 4"/>
          <p:cNvSpPr txBox="1"/>
          <p:nvPr/>
        </p:nvSpPr>
        <p:spPr>
          <a:xfrm>
            <a:off x="609600" y="1524000"/>
            <a:ext cx="8821550" cy="4708981"/>
          </a:xfrm>
          <a:prstGeom prst="rect">
            <a:avLst/>
          </a:prstGeom>
          <a:noFill/>
        </p:spPr>
        <p:txBody>
          <a:bodyPr wrap="square" rtlCol="0">
            <a:spAutoFit/>
          </a:bodyPr>
          <a:lstStyle/>
          <a:p>
            <a:r>
              <a:rPr lang="en-US" sz="2000" dirty="0"/>
              <a:t>#### 1. Sequence alignment using bowtie: from </a:t>
            </a:r>
            <a:r>
              <a:rPr lang="en-US" sz="2000" dirty="0" err="1"/>
              <a:t>fastq</a:t>
            </a:r>
            <a:r>
              <a:rPr lang="en-US" sz="2000" dirty="0"/>
              <a:t> to </a:t>
            </a:r>
            <a:r>
              <a:rPr lang="en-US" sz="2000" dirty="0" err="1"/>
              <a:t>sam</a:t>
            </a:r>
            <a:endParaRPr lang="en-US" sz="2000" dirty="0"/>
          </a:p>
          <a:p>
            <a:r>
              <a:rPr lang="en-US" sz="2000" dirty="0"/>
              <a:t>bowtie2 --phred64 -x mm9_ref/mm9 -U Demo_h3k4me3_fastq.gz -S Demo_h3k4me3.sam</a:t>
            </a:r>
          </a:p>
          <a:p>
            <a:endParaRPr lang="en-US" sz="2000" dirty="0"/>
          </a:p>
          <a:p>
            <a:r>
              <a:rPr lang="en-US" sz="2000" dirty="0"/>
              <a:t>#### 2. Convert SAM alignment file to BAM file.</a:t>
            </a:r>
          </a:p>
          <a:p>
            <a:r>
              <a:rPr lang="en-US" sz="2000" dirty="0" err="1"/>
              <a:t>samtools</a:t>
            </a:r>
            <a:r>
              <a:rPr lang="en-US" sz="2000" dirty="0"/>
              <a:t> view -</a:t>
            </a:r>
            <a:r>
              <a:rPr lang="en-US" sz="2000" dirty="0" err="1"/>
              <a:t>Sb</a:t>
            </a:r>
            <a:r>
              <a:rPr lang="en-US" sz="2000" dirty="0"/>
              <a:t> -o Demo_h3k4me3.bam Demo_h3k4me3.sam</a:t>
            </a:r>
          </a:p>
          <a:p>
            <a:endParaRPr lang="en-US" sz="2000" dirty="0"/>
          </a:p>
          <a:p>
            <a:r>
              <a:rPr lang="en-US" sz="2000" dirty="0"/>
              <a:t>#### 3. Sort BAM file according to coordinates.</a:t>
            </a:r>
          </a:p>
          <a:p>
            <a:r>
              <a:rPr lang="en-US" sz="2000" dirty="0" err="1"/>
              <a:t>samtools</a:t>
            </a:r>
            <a:r>
              <a:rPr lang="en-US" sz="2000" dirty="0"/>
              <a:t> sort Demo_h3k4me3.bam Demo_h3k4me3.sorted</a:t>
            </a:r>
          </a:p>
          <a:p>
            <a:endParaRPr lang="en-US" sz="2000" dirty="0"/>
          </a:p>
          <a:p>
            <a:r>
              <a:rPr lang="en-US" sz="2000" dirty="0"/>
              <a:t>#### 4. Index sorted BAM file.</a:t>
            </a:r>
          </a:p>
          <a:p>
            <a:r>
              <a:rPr lang="en-US" sz="2000" dirty="0" err="1"/>
              <a:t>samtools</a:t>
            </a:r>
            <a:r>
              <a:rPr lang="en-US" sz="2000" dirty="0"/>
              <a:t> index Demo_h3k4me3.sorted.bam</a:t>
            </a:r>
          </a:p>
          <a:p>
            <a:endParaRPr lang="en-US" sz="2000" dirty="0"/>
          </a:p>
          <a:p>
            <a:endParaRPr lang="en-US" sz="2000" dirty="0"/>
          </a:p>
          <a:p>
            <a:endParaRPr lang="en-US" sz="2000" dirty="0"/>
          </a:p>
        </p:txBody>
      </p:sp>
    </p:spTree>
    <p:extLst>
      <p:ext uri="{BB962C8B-B14F-4D97-AF65-F5344CB8AC3E}">
        <p14:creationId xmlns:p14="http://schemas.microsoft.com/office/powerpoint/2010/main" val="268652367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TextBox 2"/>
          <p:cNvSpPr txBox="1"/>
          <p:nvPr/>
        </p:nvSpPr>
        <p:spPr>
          <a:xfrm>
            <a:off x="685800" y="1676400"/>
            <a:ext cx="8001000" cy="3170099"/>
          </a:xfrm>
          <a:prstGeom prst="rect">
            <a:avLst/>
          </a:prstGeom>
          <a:noFill/>
        </p:spPr>
        <p:txBody>
          <a:bodyPr wrap="square" rtlCol="0">
            <a:spAutoFit/>
          </a:bodyPr>
          <a:lstStyle/>
          <a:p>
            <a:r>
              <a:rPr lang="en-US" sz="2000" dirty="0"/>
              <a:t>#### 5. Random access indexed BAM file.</a:t>
            </a:r>
          </a:p>
          <a:p>
            <a:r>
              <a:rPr lang="en-US" sz="2000" dirty="0" err="1"/>
              <a:t>samtools</a:t>
            </a:r>
            <a:r>
              <a:rPr lang="en-US" sz="2000" dirty="0"/>
              <a:t> view Demo_h3k4me3.sorted.bam chrX:8888888-9999999</a:t>
            </a:r>
          </a:p>
          <a:p>
            <a:endParaRPr lang="en-US" sz="2000" dirty="0"/>
          </a:p>
          <a:p>
            <a:r>
              <a:rPr lang="en-US" sz="2000" dirty="0"/>
              <a:t>#### 6. Calculate read depth: from bam to coverage</a:t>
            </a:r>
          </a:p>
          <a:p>
            <a:r>
              <a:rPr lang="en-US" sz="2000" dirty="0" err="1"/>
              <a:t>samtools</a:t>
            </a:r>
            <a:r>
              <a:rPr lang="en-US" sz="2000" dirty="0"/>
              <a:t> depth Demo_h3k4me3.sorted.bam|./</a:t>
            </a:r>
            <a:r>
              <a:rPr lang="en-US" sz="2000" dirty="0" err="1"/>
              <a:t>depthToTabWig.py</a:t>
            </a:r>
            <a:r>
              <a:rPr lang="en-US" sz="2000" dirty="0"/>
              <a:t> -w - Demo_h3k4me3.wig</a:t>
            </a:r>
          </a:p>
          <a:p>
            <a:endParaRPr lang="en-US" sz="2000" dirty="0"/>
          </a:p>
          <a:p>
            <a:r>
              <a:rPr lang="en-US" sz="2000" dirty="0"/>
              <a:t>#### 7. Convert wiggle to </a:t>
            </a:r>
            <a:r>
              <a:rPr lang="en-US" sz="2000" dirty="0" err="1"/>
              <a:t>bigWig</a:t>
            </a:r>
            <a:endParaRPr lang="en-US" sz="2000" dirty="0"/>
          </a:p>
          <a:p>
            <a:r>
              <a:rPr lang="en-US" sz="2000" dirty="0"/>
              <a:t>./</a:t>
            </a:r>
            <a:r>
              <a:rPr lang="en-US" sz="2000" dirty="0" err="1"/>
              <a:t>wigToBigWig</a:t>
            </a:r>
            <a:r>
              <a:rPr lang="en-US" sz="2000" dirty="0"/>
              <a:t> -clip Demo_h3k4me3.wig mm9.chrom.sizes Demo_h3k4me3.bw</a:t>
            </a:r>
          </a:p>
        </p:txBody>
      </p:sp>
    </p:spTree>
    <p:extLst>
      <p:ext uri="{BB962C8B-B14F-4D97-AF65-F5344CB8AC3E}">
        <p14:creationId xmlns:p14="http://schemas.microsoft.com/office/powerpoint/2010/main" val="3649633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772400" cy="1362075"/>
          </a:xfrm>
        </p:spPr>
        <p:txBody>
          <a:bodyPr>
            <a:normAutofit fontScale="90000"/>
          </a:bodyPr>
          <a:lstStyle/>
          <a:p>
            <a:r>
              <a:rPr lang="en-US" dirty="0"/>
              <a:t>ngs.plot: </a:t>
            </a:r>
            <a:r>
              <a:rPr lang="en-US" dirty="0" smtClean="0"/>
              <a:t>quick mining and visualization for Next generation sequencing data</a:t>
            </a:r>
            <a:endParaRPr lang="en-US" dirty="0"/>
          </a:p>
        </p:txBody>
      </p:sp>
      <p:sp>
        <p:nvSpPr>
          <p:cNvPr id="3" name="Text Placeholder 2"/>
          <p:cNvSpPr>
            <a:spLocks noGrp="1"/>
          </p:cNvSpPr>
          <p:nvPr>
            <p:ph type="body" idx="1"/>
          </p:nvPr>
        </p:nvSpPr>
        <p:spPr>
          <a:xfrm>
            <a:off x="685800" y="1219200"/>
            <a:ext cx="7772400" cy="1500187"/>
          </a:xfrm>
        </p:spPr>
        <p:txBody>
          <a:bodyPr/>
          <a:lstStyle/>
          <a:p>
            <a:r>
              <a:rPr lang="en-US" dirty="0" smtClean="0"/>
              <a:t>The coolest way to visualize your NGS data</a:t>
            </a:r>
            <a:endParaRPr lang="en-US" dirty="0"/>
          </a:p>
        </p:txBody>
      </p:sp>
    </p:spTree>
    <p:extLst>
      <p:ext uri="{BB962C8B-B14F-4D97-AF65-F5344CB8AC3E}">
        <p14:creationId xmlns:p14="http://schemas.microsoft.com/office/powerpoint/2010/main" val="274539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dirty="0" smtClean="0"/>
              <a:t>Genome: functions &amp; annotations</a:t>
            </a:r>
            <a:endParaRPr lang="en-US" dirty="0"/>
          </a:p>
        </p:txBody>
      </p:sp>
      <p:pic>
        <p:nvPicPr>
          <p:cNvPr id="2050" name="Picture 2" descr="http://www.bioteach.ubc.ca/wp-content/uploads/2008/04/dna1-198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59" y="1371600"/>
            <a:ext cx="25146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4" cstate="print"/>
          <a:srcRect r="60006"/>
          <a:stretch/>
        </p:blipFill>
        <p:spPr bwMode="auto">
          <a:xfrm>
            <a:off x="3617259" y="1447800"/>
            <a:ext cx="2073704" cy="3343275"/>
          </a:xfrm>
          <a:prstGeom prst="rect">
            <a:avLst/>
          </a:prstGeom>
          <a:noFill/>
          <a:ln w="9525">
            <a:noFill/>
            <a:miter lim="800000"/>
            <a:headEnd/>
            <a:tailEnd/>
          </a:ln>
        </p:spPr>
      </p:pic>
      <p:sp>
        <p:nvSpPr>
          <p:cNvPr id="5" name="TextBox 4"/>
          <p:cNvSpPr txBox="1"/>
          <p:nvPr/>
        </p:nvSpPr>
        <p:spPr>
          <a:xfrm>
            <a:off x="152400" y="4953000"/>
            <a:ext cx="3605474" cy="215444"/>
          </a:xfrm>
          <a:prstGeom prst="rect">
            <a:avLst/>
          </a:prstGeom>
          <a:noFill/>
        </p:spPr>
        <p:txBody>
          <a:bodyPr wrap="none" rtlCol="0">
            <a:spAutoFit/>
          </a:bodyPr>
          <a:lstStyle/>
          <a:p>
            <a:r>
              <a:rPr lang="en-US" sz="800" dirty="0"/>
              <a:t>http://www.bioteach.ubc.ca/wp-content/uploads/2008/04/dna1-198x300.jpg</a:t>
            </a:r>
          </a:p>
        </p:txBody>
      </p:sp>
      <p:sp>
        <p:nvSpPr>
          <p:cNvPr id="7" name="TextBox 6"/>
          <p:cNvSpPr txBox="1"/>
          <p:nvPr/>
        </p:nvSpPr>
        <p:spPr>
          <a:xfrm>
            <a:off x="856525" y="1082909"/>
            <a:ext cx="2237361" cy="461665"/>
          </a:xfrm>
          <a:prstGeom prst="rect">
            <a:avLst/>
          </a:prstGeom>
          <a:noFill/>
        </p:spPr>
        <p:txBody>
          <a:bodyPr wrap="none" rtlCol="0">
            <a:spAutoFit/>
          </a:bodyPr>
          <a:lstStyle/>
          <a:p>
            <a:r>
              <a:rPr lang="en-US" sz="2400" dirty="0" smtClean="0"/>
              <a:t>Molecular level</a:t>
            </a:r>
            <a:endParaRPr lang="en-US" sz="2400" dirty="0"/>
          </a:p>
        </p:txBody>
      </p:sp>
      <p:sp>
        <p:nvSpPr>
          <p:cNvPr id="8" name="TextBox 7"/>
          <p:cNvSpPr txBox="1"/>
          <p:nvPr/>
        </p:nvSpPr>
        <p:spPr>
          <a:xfrm>
            <a:off x="3684077" y="1078468"/>
            <a:ext cx="2322871" cy="461665"/>
          </a:xfrm>
          <a:prstGeom prst="rect">
            <a:avLst/>
          </a:prstGeom>
          <a:noFill/>
        </p:spPr>
        <p:txBody>
          <a:bodyPr wrap="none" rtlCol="0">
            <a:spAutoFit/>
          </a:bodyPr>
          <a:lstStyle/>
          <a:p>
            <a:r>
              <a:rPr lang="en-US" sz="2400" dirty="0" smtClean="0"/>
              <a:t>Chromatin level</a:t>
            </a:r>
            <a:endParaRPr lang="en-US" sz="2400" dirty="0"/>
          </a:p>
        </p:txBody>
      </p:sp>
      <p:sp>
        <p:nvSpPr>
          <p:cNvPr id="10" name="TextBox 9"/>
          <p:cNvSpPr txBox="1"/>
          <p:nvPr/>
        </p:nvSpPr>
        <p:spPr>
          <a:xfrm>
            <a:off x="3845859" y="4800600"/>
            <a:ext cx="2191626" cy="215444"/>
          </a:xfrm>
          <a:prstGeom prst="rect">
            <a:avLst/>
          </a:prstGeom>
          <a:noFill/>
        </p:spPr>
        <p:txBody>
          <a:bodyPr wrap="none" rtlCol="0">
            <a:spAutoFit/>
          </a:bodyPr>
          <a:lstStyle/>
          <a:p>
            <a:r>
              <a:rPr lang="en-US" sz="800" dirty="0" smtClean="0"/>
              <a:t>Robison and </a:t>
            </a:r>
            <a:r>
              <a:rPr lang="en-US" sz="800" dirty="0" err="1" smtClean="0"/>
              <a:t>Nestler</a:t>
            </a:r>
            <a:r>
              <a:rPr lang="en-US" sz="800" dirty="0" smtClean="0"/>
              <a:t>, 2011, Nature Reviews</a:t>
            </a:r>
            <a:endParaRPr lang="en-US" sz="800" dirty="0"/>
          </a:p>
        </p:txBody>
      </p:sp>
      <p:sp>
        <p:nvSpPr>
          <p:cNvPr id="9" name="TextBox 8"/>
          <p:cNvSpPr txBox="1"/>
          <p:nvPr/>
        </p:nvSpPr>
        <p:spPr>
          <a:xfrm>
            <a:off x="1600200" y="5410200"/>
            <a:ext cx="7105130" cy="369332"/>
          </a:xfrm>
          <a:prstGeom prst="rect">
            <a:avLst/>
          </a:prstGeom>
          <a:noFill/>
        </p:spPr>
        <p:txBody>
          <a:bodyPr wrap="none" rtlCol="0">
            <a:spAutoFit/>
          </a:bodyPr>
          <a:lstStyle/>
          <a:p>
            <a:r>
              <a:rPr lang="en-US" dirty="0" smtClean="0"/>
              <a:t>…-GCCCATTTGGCCATGCCCCCAAAATTCGCGCGTTTAAAA-…</a:t>
            </a:r>
            <a:endParaRPr lang="en-US" dirty="0"/>
          </a:p>
        </p:txBody>
      </p:sp>
      <p:sp>
        <p:nvSpPr>
          <p:cNvPr id="12" name="Parallelogram 11"/>
          <p:cNvSpPr/>
          <p:nvPr/>
        </p:nvSpPr>
        <p:spPr>
          <a:xfrm>
            <a:off x="2938866" y="6065832"/>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3896300" y="6348212"/>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5282933" y="6248400"/>
            <a:ext cx="304800" cy="3048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Diamond 14"/>
          <p:cNvSpPr/>
          <p:nvPr/>
        </p:nvSpPr>
        <p:spPr>
          <a:xfrm>
            <a:off x="6172200" y="6172200"/>
            <a:ext cx="304800" cy="3048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Connector 15"/>
          <p:cNvCxnSpPr>
            <a:stCxn id="12" idx="0"/>
          </p:cNvCxnSpPr>
          <p:nvPr/>
        </p:nvCxnSpPr>
        <p:spPr>
          <a:xfrm flipV="1">
            <a:off x="3129366" y="5715000"/>
            <a:ext cx="0" cy="350832"/>
          </a:xfrm>
          <a:prstGeom prst="line">
            <a:avLst/>
          </a:prstGeom>
          <a:ln w="28575">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048700" y="5715000"/>
            <a:ext cx="0" cy="633213"/>
          </a:xfrm>
          <a:prstGeom prst="line">
            <a:avLst/>
          </a:prstGeom>
          <a:ln w="28575">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5435333" y="5715000"/>
            <a:ext cx="2433" cy="537639"/>
          </a:xfrm>
          <a:prstGeom prst="line">
            <a:avLst/>
          </a:prstGeom>
          <a:ln w="28575">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324600" y="5691388"/>
            <a:ext cx="0" cy="503233"/>
          </a:xfrm>
          <a:prstGeom prst="line">
            <a:avLst/>
          </a:prstGeom>
          <a:ln w="28575">
            <a:tailEnd type="ova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53200" y="5791200"/>
            <a:ext cx="2146742"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Long: ~3Gb</a:t>
            </a:r>
          </a:p>
          <a:p>
            <a:pPr marL="285750" indent="-285750">
              <a:buFont typeface="Arial" panose="020B0604020202020204" pitchFamily="34" charset="0"/>
              <a:buChar char="•"/>
            </a:pPr>
            <a:r>
              <a:rPr lang="en-US" dirty="0" smtClean="0"/>
              <a:t>Various contexts</a:t>
            </a:r>
          </a:p>
          <a:p>
            <a:pPr marL="285750" indent="-285750">
              <a:buFont typeface="Arial" panose="020B0604020202020204" pitchFamily="34" charset="0"/>
              <a:buChar char="•"/>
            </a:pPr>
            <a:r>
              <a:rPr lang="en-US" dirty="0" smtClean="0"/>
              <a:t>Heterogeneous </a:t>
            </a:r>
            <a:endParaRPr lang="en-US" dirty="0"/>
          </a:p>
        </p:txBody>
      </p:sp>
      <p:sp>
        <p:nvSpPr>
          <p:cNvPr id="22" name="Parallelogram 21"/>
          <p:cNvSpPr/>
          <p:nvPr/>
        </p:nvSpPr>
        <p:spPr>
          <a:xfrm>
            <a:off x="457200" y="5867400"/>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22"/>
          <p:cNvSpPr/>
          <p:nvPr/>
        </p:nvSpPr>
        <p:spPr>
          <a:xfrm>
            <a:off x="1143000" y="58674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33400" y="6400800"/>
            <a:ext cx="304800" cy="3048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Diamond 24"/>
          <p:cNvSpPr/>
          <p:nvPr/>
        </p:nvSpPr>
        <p:spPr>
          <a:xfrm>
            <a:off x="1143000" y="6400800"/>
            <a:ext cx="304800" cy="3048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Box 1"/>
          <p:cNvSpPr txBox="1"/>
          <p:nvPr/>
        </p:nvSpPr>
        <p:spPr>
          <a:xfrm>
            <a:off x="533400" y="5334000"/>
            <a:ext cx="929010" cy="369332"/>
          </a:xfrm>
          <a:prstGeom prst="rect">
            <a:avLst/>
          </a:prstGeom>
          <a:noFill/>
        </p:spPr>
        <p:txBody>
          <a:bodyPr wrap="none" rtlCol="0">
            <a:spAutoFit/>
          </a:bodyPr>
          <a:lstStyle/>
          <a:p>
            <a:r>
              <a:rPr lang="en-US" dirty="0" smtClean="0"/>
              <a:t>Labels:</a:t>
            </a:r>
            <a:endParaRPr lang="en-US" dirty="0"/>
          </a:p>
        </p:txBody>
      </p:sp>
      <p:sp>
        <p:nvSpPr>
          <p:cNvPr id="3" name="TextBox 2"/>
          <p:cNvSpPr txBox="1"/>
          <p:nvPr/>
        </p:nvSpPr>
        <p:spPr>
          <a:xfrm>
            <a:off x="6360459" y="1143000"/>
            <a:ext cx="2323172" cy="461665"/>
          </a:xfrm>
          <a:prstGeom prst="rect">
            <a:avLst/>
          </a:prstGeom>
          <a:noFill/>
        </p:spPr>
        <p:txBody>
          <a:bodyPr wrap="none" rtlCol="0">
            <a:spAutoFit/>
          </a:bodyPr>
          <a:lstStyle/>
          <a:p>
            <a:r>
              <a:rPr lang="en-US" sz="2400" dirty="0" smtClean="0"/>
              <a:t>Functional level</a:t>
            </a:r>
            <a:endParaRPr lang="en-US" sz="2400" dirty="0"/>
          </a:p>
        </p:txBody>
      </p:sp>
      <p:sp>
        <p:nvSpPr>
          <p:cNvPr id="11" name="TextBox 10"/>
          <p:cNvSpPr txBox="1"/>
          <p:nvPr/>
        </p:nvSpPr>
        <p:spPr>
          <a:xfrm>
            <a:off x="6241428" y="1828800"/>
            <a:ext cx="2869295" cy="2308324"/>
          </a:xfrm>
          <a:prstGeom prst="rect">
            <a:avLst/>
          </a:prstGeom>
          <a:noFill/>
        </p:spPr>
        <p:txBody>
          <a:bodyPr wrap="none" rtlCol="0">
            <a:spAutoFit/>
          </a:bodyPr>
          <a:lstStyle/>
          <a:p>
            <a:r>
              <a:rPr lang="en-US" sz="2400" b="1" dirty="0" smtClean="0"/>
              <a:t>Protein coding</a:t>
            </a:r>
          </a:p>
          <a:p>
            <a:r>
              <a:rPr lang="en-US" sz="2400" b="1" dirty="0" smtClean="0"/>
              <a:t>Activation</a:t>
            </a:r>
          </a:p>
          <a:p>
            <a:r>
              <a:rPr lang="en-US" sz="2400" b="1" dirty="0" smtClean="0"/>
              <a:t>Repression</a:t>
            </a:r>
          </a:p>
          <a:p>
            <a:r>
              <a:rPr lang="en-US" sz="2400" b="1" dirty="0" smtClean="0"/>
              <a:t>Structural support</a:t>
            </a:r>
            <a:endParaRPr lang="en-US" sz="2400" b="1" dirty="0" smtClean="0"/>
          </a:p>
          <a:p>
            <a:r>
              <a:rPr lang="en-US" sz="2400" b="1" dirty="0" smtClean="0"/>
              <a:t>Evolution related</a:t>
            </a:r>
          </a:p>
          <a:p>
            <a:r>
              <a:rPr lang="en-US" sz="2400" b="1" dirty="0" smtClean="0"/>
              <a:t>Etc.</a:t>
            </a:r>
            <a:endParaRPr lang="en-US" sz="2400" b="1" dirty="0"/>
          </a:p>
        </p:txBody>
      </p:sp>
    </p:spTree>
    <p:extLst>
      <p:ext uri="{BB962C8B-B14F-4D97-AF65-F5344CB8AC3E}">
        <p14:creationId xmlns:p14="http://schemas.microsoft.com/office/powerpoint/2010/main" val="10351220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t>Genome: A huge catalog </a:t>
            </a:r>
            <a:r>
              <a:rPr lang="en-US" sz="3600" dirty="0"/>
              <a:t>of functional elements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grpSp>
        <p:nvGrpSpPr>
          <p:cNvPr id="9" name="Group 8"/>
          <p:cNvGrpSpPr/>
          <p:nvPr/>
        </p:nvGrpSpPr>
        <p:grpSpPr>
          <a:xfrm>
            <a:off x="661023" y="1163609"/>
            <a:ext cx="3573414" cy="2093130"/>
            <a:chOff x="762000" y="3274367"/>
            <a:chExt cx="3573414" cy="2093130"/>
          </a:xfrm>
        </p:grpSpPr>
        <p:pic>
          <p:nvPicPr>
            <p:cNvPr id="4098" name="Picture 2" descr="http://www.nature.com/nsmb/journal/v17/n5/images_article/nsmb.1801-F6.jpg"/>
            <p:cNvPicPr>
              <a:picLocks noChangeAspect="1" noChangeArrowheads="1"/>
            </p:cNvPicPr>
            <p:nvPr/>
          </p:nvPicPr>
          <p:blipFill rotWithShape="1">
            <a:blip r:embed="rId3">
              <a:extLst>
                <a:ext uri="{28A0092B-C50C-407E-A947-70E740481C1C}">
                  <a14:useLocalDpi xmlns:a14="http://schemas.microsoft.com/office/drawing/2010/main" val="0"/>
                </a:ext>
              </a:extLst>
            </a:blip>
            <a:srcRect l="55556" b="65257"/>
            <a:stretch/>
          </p:blipFill>
          <p:spPr bwMode="auto">
            <a:xfrm>
              <a:off x="1219200" y="3505200"/>
              <a:ext cx="2540000" cy="16546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200" y="3274367"/>
              <a:ext cx="1447576" cy="461665"/>
            </a:xfrm>
            <a:prstGeom prst="rect">
              <a:avLst/>
            </a:prstGeom>
            <a:noFill/>
          </p:spPr>
          <p:txBody>
            <a:bodyPr wrap="none" rtlCol="0">
              <a:spAutoFit/>
            </a:bodyPr>
            <a:lstStyle/>
            <a:p>
              <a:r>
                <a:rPr lang="en-US" sz="2400" dirty="0" smtClean="0"/>
                <a:t>Promoter </a:t>
              </a:r>
            </a:p>
          </p:txBody>
        </p:sp>
        <p:sp>
          <p:nvSpPr>
            <p:cNvPr id="6" name="TextBox 5"/>
            <p:cNvSpPr txBox="1"/>
            <p:nvPr/>
          </p:nvSpPr>
          <p:spPr>
            <a:xfrm>
              <a:off x="762000" y="5152053"/>
              <a:ext cx="3573414" cy="215444"/>
            </a:xfrm>
            <a:prstGeom prst="rect">
              <a:avLst/>
            </a:prstGeom>
            <a:noFill/>
          </p:spPr>
          <p:txBody>
            <a:bodyPr wrap="none" rtlCol="0">
              <a:spAutoFit/>
            </a:bodyPr>
            <a:lstStyle/>
            <a:p>
              <a:r>
                <a:rPr lang="en-US" sz="800" dirty="0">
                  <a:hlinkClick r:id="rId4"/>
                </a:rPr>
                <a:t>http://www.nature.com/nsmb/journal/v17/n5/images_article/nsmb.1801-F6.jpg</a:t>
              </a:r>
              <a:endParaRPr lang="en-US" sz="800" dirty="0" smtClean="0"/>
            </a:p>
          </p:txBody>
        </p:sp>
      </p:grpSp>
      <p:grpSp>
        <p:nvGrpSpPr>
          <p:cNvPr id="17" name="Group 16"/>
          <p:cNvGrpSpPr/>
          <p:nvPr/>
        </p:nvGrpSpPr>
        <p:grpSpPr>
          <a:xfrm>
            <a:off x="4862073" y="1109373"/>
            <a:ext cx="3505200" cy="1982665"/>
            <a:chOff x="4953000" y="932777"/>
            <a:chExt cx="3505200" cy="1982665"/>
          </a:xfrm>
        </p:grpSpPr>
        <p:grpSp>
          <p:nvGrpSpPr>
            <p:cNvPr id="15" name="Group 14"/>
            <p:cNvGrpSpPr/>
            <p:nvPr/>
          </p:nvGrpSpPr>
          <p:grpSpPr>
            <a:xfrm>
              <a:off x="4953000" y="1163609"/>
              <a:ext cx="3505200" cy="1751833"/>
              <a:chOff x="4953000" y="1163609"/>
              <a:chExt cx="3505200" cy="1751833"/>
            </a:xfrm>
          </p:grpSpPr>
          <p:pic>
            <p:nvPicPr>
              <p:cNvPr id="4100" name="Picture 4" descr="https://wikispaces.psu.edu/download/attachments/42338229/image-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446" b="14714"/>
              <a:stretch/>
            </p:blipFill>
            <p:spPr bwMode="auto">
              <a:xfrm>
                <a:off x="4953000" y="1163609"/>
                <a:ext cx="3505200" cy="16441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43927" y="2699998"/>
                <a:ext cx="3323346" cy="215444"/>
              </a:xfrm>
              <a:prstGeom prst="rect">
                <a:avLst/>
              </a:prstGeom>
              <a:noFill/>
            </p:spPr>
            <p:txBody>
              <a:bodyPr wrap="none" rtlCol="0">
                <a:spAutoFit/>
              </a:bodyPr>
              <a:lstStyle/>
              <a:p>
                <a:r>
                  <a:rPr lang="en-US" sz="800" dirty="0">
                    <a:hlinkClick r:id="rId6"/>
                  </a:rPr>
                  <a:t>https://wikispaces.psu.edu/download/attachments/42338229/image-2.jpg</a:t>
                </a:r>
                <a:endParaRPr lang="en-US" sz="800" dirty="0" smtClean="0"/>
              </a:p>
            </p:txBody>
          </p:sp>
        </p:grpSp>
        <p:sp>
          <p:nvSpPr>
            <p:cNvPr id="11" name="TextBox 10"/>
            <p:cNvSpPr txBox="1"/>
            <p:nvPr/>
          </p:nvSpPr>
          <p:spPr>
            <a:xfrm>
              <a:off x="5989699" y="932777"/>
              <a:ext cx="1431802" cy="461665"/>
            </a:xfrm>
            <a:prstGeom prst="rect">
              <a:avLst/>
            </a:prstGeom>
            <a:noFill/>
          </p:spPr>
          <p:txBody>
            <a:bodyPr wrap="none" rtlCol="0">
              <a:spAutoFit/>
            </a:bodyPr>
            <a:lstStyle/>
            <a:p>
              <a:r>
                <a:rPr lang="en-US" sz="2400" dirty="0" smtClean="0"/>
                <a:t>Enhancer </a:t>
              </a:r>
            </a:p>
          </p:txBody>
        </p:sp>
      </p:grpSp>
      <p:grpSp>
        <p:nvGrpSpPr>
          <p:cNvPr id="16" name="Group 15"/>
          <p:cNvGrpSpPr/>
          <p:nvPr/>
        </p:nvGrpSpPr>
        <p:grpSpPr>
          <a:xfrm>
            <a:off x="661023" y="3405901"/>
            <a:ext cx="4037070" cy="1093148"/>
            <a:chOff x="685800" y="4328146"/>
            <a:chExt cx="4037070" cy="1093148"/>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t="15616" b="56965"/>
            <a:stretch/>
          </p:blipFill>
          <p:spPr>
            <a:xfrm>
              <a:off x="685800" y="4558979"/>
              <a:ext cx="4037070" cy="862315"/>
            </a:xfrm>
            <a:prstGeom prst="rect">
              <a:avLst/>
            </a:prstGeom>
          </p:spPr>
        </p:pic>
        <p:sp>
          <p:nvSpPr>
            <p:cNvPr id="12" name="TextBox 11"/>
            <p:cNvSpPr txBox="1"/>
            <p:nvPr/>
          </p:nvSpPr>
          <p:spPr>
            <a:xfrm>
              <a:off x="838200" y="4328146"/>
              <a:ext cx="851387" cy="461665"/>
            </a:xfrm>
            <a:prstGeom prst="rect">
              <a:avLst/>
            </a:prstGeom>
            <a:noFill/>
          </p:spPr>
          <p:txBody>
            <a:bodyPr wrap="none" rtlCol="0">
              <a:spAutoFit/>
            </a:bodyPr>
            <a:lstStyle/>
            <a:p>
              <a:r>
                <a:rPr lang="en-US" sz="2400" dirty="0" smtClean="0"/>
                <a:t>Exon </a:t>
              </a:r>
            </a:p>
          </p:txBody>
        </p:sp>
      </p:grpSp>
      <p:grpSp>
        <p:nvGrpSpPr>
          <p:cNvPr id="14" name="Group 13"/>
          <p:cNvGrpSpPr/>
          <p:nvPr/>
        </p:nvGrpSpPr>
        <p:grpSpPr>
          <a:xfrm>
            <a:off x="5264568" y="3490810"/>
            <a:ext cx="3352800" cy="1786722"/>
            <a:chOff x="4860802" y="4038599"/>
            <a:chExt cx="3352800" cy="1786722"/>
          </a:xfrm>
        </p:grpSpPr>
        <p:pic>
          <p:nvPicPr>
            <p:cNvPr id="4102" name="Picture 6" descr="http://missinglink.ucsf.edu/lm/genes_and_genomes/images/methylati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802" y="4154950"/>
              <a:ext cx="3352800" cy="16703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43600" y="4038599"/>
              <a:ext cx="1505540" cy="461665"/>
            </a:xfrm>
            <a:prstGeom prst="rect">
              <a:avLst/>
            </a:prstGeom>
            <a:noFill/>
          </p:spPr>
          <p:txBody>
            <a:bodyPr wrap="none" rtlCol="0">
              <a:spAutoFit/>
            </a:bodyPr>
            <a:lstStyle/>
            <a:p>
              <a:r>
                <a:rPr lang="en-US" sz="2400" dirty="0" smtClean="0"/>
                <a:t>CpG island</a:t>
              </a:r>
            </a:p>
          </p:txBody>
        </p:sp>
      </p:grpSp>
      <p:grpSp>
        <p:nvGrpSpPr>
          <p:cNvPr id="20" name="Group 19"/>
          <p:cNvGrpSpPr/>
          <p:nvPr/>
        </p:nvGrpSpPr>
        <p:grpSpPr>
          <a:xfrm>
            <a:off x="661023" y="4706813"/>
            <a:ext cx="4291977" cy="1761513"/>
            <a:chOff x="661023" y="4706813"/>
            <a:chExt cx="4291977" cy="1761513"/>
          </a:xfrm>
        </p:grpSpPr>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l="18563" t="55800"/>
            <a:stretch/>
          </p:blipFill>
          <p:spPr>
            <a:xfrm>
              <a:off x="661023" y="5168478"/>
              <a:ext cx="4291977" cy="1299848"/>
            </a:xfrm>
            <a:prstGeom prst="rect">
              <a:avLst/>
            </a:prstGeom>
          </p:spPr>
        </p:pic>
        <p:sp>
          <p:nvSpPr>
            <p:cNvPr id="19" name="TextBox 18"/>
            <p:cNvSpPr txBox="1"/>
            <p:nvPr/>
          </p:nvSpPr>
          <p:spPr>
            <a:xfrm>
              <a:off x="916735" y="4706813"/>
              <a:ext cx="3525645" cy="461665"/>
            </a:xfrm>
            <a:prstGeom prst="rect">
              <a:avLst/>
            </a:prstGeom>
            <a:noFill/>
          </p:spPr>
          <p:txBody>
            <a:bodyPr wrap="none" rtlCol="0">
              <a:spAutoFit/>
            </a:bodyPr>
            <a:lstStyle/>
            <a:p>
              <a:r>
                <a:rPr lang="en-US" sz="2400" dirty="0" smtClean="0"/>
                <a:t>DNase I hypersensitive site</a:t>
              </a:r>
            </a:p>
          </p:txBody>
        </p:sp>
      </p:grpSp>
      <p:sp>
        <p:nvSpPr>
          <p:cNvPr id="21" name="TextBox 20"/>
          <p:cNvSpPr txBox="1"/>
          <p:nvPr/>
        </p:nvSpPr>
        <p:spPr>
          <a:xfrm>
            <a:off x="5562600" y="5791200"/>
            <a:ext cx="2400717" cy="461665"/>
          </a:xfrm>
          <a:prstGeom prst="rect">
            <a:avLst/>
          </a:prstGeom>
          <a:noFill/>
        </p:spPr>
        <p:txBody>
          <a:bodyPr wrap="none" rtlCol="0">
            <a:spAutoFit/>
          </a:bodyPr>
          <a:lstStyle/>
          <a:p>
            <a:r>
              <a:rPr lang="en-US" sz="2400" dirty="0" smtClean="0"/>
              <a:t>And many more…</a:t>
            </a:r>
          </a:p>
        </p:txBody>
      </p:sp>
      <p:sp>
        <p:nvSpPr>
          <p:cNvPr id="3" name="TextBox 2"/>
          <p:cNvSpPr txBox="1"/>
          <p:nvPr/>
        </p:nvSpPr>
        <p:spPr>
          <a:xfrm>
            <a:off x="3581400" y="6324600"/>
            <a:ext cx="1600118" cy="215444"/>
          </a:xfrm>
          <a:prstGeom prst="rect">
            <a:avLst/>
          </a:prstGeom>
          <a:noFill/>
        </p:spPr>
        <p:txBody>
          <a:bodyPr wrap="none" rtlCol="0">
            <a:spAutoFit/>
          </a:bodyPr>
          <a:lstStyle/>
          <a:p>
            <a:r>
              <a:rPr lang="en-US" sz="800" dirty="0" smtClean="0"/>
              <a:t>Images from Google image search</a:t>
            </a:r>
          </a:p>
        </p:txBody>
      </p:sp>
    </p:spTree>
    <p:extLst>
      <p:ext uri="{BB962C8B-B14F-4D97-AF65-F5344CB8AC3E}">
        <p14:creationId xmlns:p14="http://schemas.microsoft.com/office/powerpoint/2010/main" val="20630182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functional elements</a:t>
            </a:r>
            <a:endParaRPr lang="en-US" dirty="0"/>
          </a:p>
        </p:txBody>
      </p:sp>
      <p:sp>
        <p:nvSpPr>
          <p:cNvPr id="4" name="Rectangle 3"/>
          <p:cNvSpPr/>
          <p:nvPr/>
        </p:nvSpPr>
        <p:spPr>
          <a:xfrm>
            <a:off x="495300" y="1971157"/>
            <a:ext cx="7848600" cy="762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2171700" y="1818757"/>
            <a:ext cx="304800" cy="3048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Parallelogram 5"/>
          <p:cNvSpPr/>
          <p:nvPr/>
        </p:nvSpPr>
        <p:spPr>
          <a:xfrm>
            <a:off x="914400" y="1812895"/>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p:cNvSpPr/>
          <p:nvPr/>
        </p:nvSpPr>
        <p:spPr>
          <a:xfrm>
            <a:off x="7429500" y="181875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art 7"/>
          <p:cNvSpPr/>
          <p:nvPr/>
        </p:nvSpPr>
        <p:spPr>
          <a:xfrm>
            <a:off x="3886200" y="1818757"/>
            <a:ext cx="304800" cy="30480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Diamond 8"/>
          <p:cNvSpPr/>
          <p:nvPr/>
        </p:nvSpPr>
        <p:spPr>
          <a:xfrm>
            <a:off x="4419600" y="1818757"/>
            <a:ext cx="304800" cy="3048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Heart 9"/>
          <p:cNvSpPr/>
          <p:nvPr/>
        </p:nvSpPr>
        <p:spPr>
          <a:xfrm>
            <a:off x="7010400" y="1818757"/>
            <a:ext cx="304800" cy="30480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Isosceles Triangle 10"/>
          <p:cNvSpPr/>
          <p:nvPr/>
        </p:nvSpPr>
        <p:spPr>
          <a:xfrm>
            <a:off x="4165600" y="1818757"/>
            <a:ext cx="304800" cy="3048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Parallelogram 11"/>
          <p:cNvSpPr/>
          <p:nvPr/>
        </p:nvSpPr>
        <p:spPr>
          <a:xfrm>
            <a:off x="3456354" y="1818757"/>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1648069" y="18226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6629400" y="1812895"/>
            <a:ext cx="304800" cy="3048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Parallelogram 14"/>
          <p:cNvSpPr/>
          <p:nvPr/>
        </p:nvSpPr>
        <p:spPr>
          <a:xfrm>
            <a:off x="495300" y="2433935"/>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p:cNvSpPr txBox="1"/>
          <p:nvPr/>
        </p:nvSpPr>
        <p:spPr>
          <a:xfrm>
            <a:off x="929054" y="2357735"/>
            <a:ext cx="616002" cy="461665"/>
          </a:xfrm>
          <a:prstGeom prst="rect">
            <a:avLst/>
          </a:prstGeom>
          <a:noFill/>
        </p:spPr>
        <p:txBody>
          <a:bodyPr wrap="none" rtlCol="0">
            <a:spAutoFit/>
          </a:bodyPr>
          <a:lstStyle/>
          <a:p>
            <a:r>
              <a:rPr lang="en-US" sz="2400" dirty="0" smtClean="0"/>
              <a:t>TSS</a:t>
            </a:r>
          </a:p>
        </p:txBody>
      </p:sp>
      <p:sp>
        <p:nvSpPr>
          <p:cNvPr id="17" name="Rectangle 16"/>
          <p:cNvSpPr/>
          <p:nvPr/>
        </p:nvSpPr>
        <p:spPr>
          <a:xfrm>
            <a:off x="1900115" y="2433934"/>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178538" y="2355501"/>
            <a:ext cx="624082" cy="461665"/>
          </a:xfrm>
          <a:prstGeom prst="rect">
            <a:avLst/>
          </a:prstGeom>
          <a:noFill/>
        </p:spPr>
        <p:txBody>
          <a:bodyPr wrap="none" rtlCol="0">
            <a:spAutoFit/>
          </a:bodyPr>
          <a:lstStyle/>
          <a:p>
            <a:r>
              <a:rPr lang="en-US" sz="2400" dirty="0" smtClean="0"/>
              <a:t>TES</a:t>
            </a:r>
          </a:p>
        </p:txBody>
      </p:sp>
      <p:sp>
        <p:nvSpPr>
          <p:cNvPr id="19" name="Isosceles Triangle 18"/>
          <p:cNvSpPr/>
          <p:nvPr/>
        </p:nvSpPr>
        <p:spPr>
          <a:xfrm>
            <a:off x="3292633" y="2412442"/>
            <a:ext cx="304800" cy="3048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p:cNvSpPr txBox="1"/>
          <p:nvPr/>
        </p:nvSpPr>
        <p:spPr>
          <a:xfrm>
            <a:off x="3581400" y="2355500"/>
            <a:ext cx="1431802" cy="461665"/>
          </a:xfrm>
          <a:prstGeom prst="rect">
            <a:avLst/>
          </a:prstGeom>
          <a:noFill/>
        </p:spPr>
        <p:txBody>
          <a:bodyPr wrap="none" rtlCol="0">
            <a:spAutoFit/>
          </a:bodyPr>
          <a:lstStyle/>
          <a:p>
            <a:r>
              <a:rPr lang="en-US" sz="2400" dirty="0" smtClean="0"/>
              <a:t>Enhancer </a:t>
            </a:r>
          </a:p>
        </p:txBody>
      </p:sp>
      <p:sp>
        <p:nvSpPr>
          <p:cNvPr id="21" name="Rectangle 20"/>
          <p:cNvSpPr/>
          <p:nvPr/>
        </p:nvSpPr>
        <p:spPr>
          <a:xfrm>
            <a:off x="4763477" y="181289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934200" y="2346294"/>
            <a:ext cx="1505540" cy="461665"/>
          </a:xfrm>
          <a:prstGeom prst="rect">
            <a:avLst/>
          </a:prstGeom>
          <a:noFill/>
        </p:spPr>
        <p:txBody>
          <a:bodyPr wrap="none" rtlCol="0">
            <a:spAutoFit/>
          </a:bodyPr>
          <a:lstStyle/>
          <a:p>
            <a:r>
              <a:rPr lang="en-US" sz="2400" dirty="0" smtClean="0"/>
              <a:t>CpG island</a:t>
            </a:r>
          </a:p>
        </p:txBody>
      </p:sp>
      <p:sp>
        <p:nvSpPr>
          <p:cNvPr id="23" name="Heart 22"/>
          <p:cNvSpPr/>
          <p:nvPr/>
        </p:nvSpPr>
        <p:spPr>
          <a:xfrm>
            <a:off x="6675925" y="2424726"/>
            <a:ext cx="304800" cy="30480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Diamond 23"/>
          <p:cNvSpPr/>
          <p:nvPr/>
        </p:nvSpPr>
        <p:spPr>
          <a:xfrm>
            <a:off x="5236308" y="2405467"/>
            <a:ext cx="304800" cy="3048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p:cNvSpPr txBox="1"/>
          <p:nvPr/>
        </p:nvSpPr>
        <p:spPr>
          <a:xfrm>
            <a:off x="5562600" y="2324801"/>
            <a:ext cx="851387" cy="461665"/>
          </a:xfrm>
          <a:prstGeom prst="rect">
            <a:avLst/>
          </a:prstGeom>
          <a:noFill/>
        </p:spPr>
        <p:txBody>
          <a:bodyPr wrap="none" rtlCol="0">
            <a:spAutoFit/>
          </a:bodyPr>
          <a:lstStyle/>
          <a:p>
            <a:r>
              <a:rPr lang="en-US" sz="2400" dirty="0" smtClean="0"/>
              <a:t>Exon </a:t>
            </a:r>
          </a:p>
        </p:txBody>
      </p:sp>
      <p:sp>
        <p:nvSpPr>
          <p:cNvPr id="31" name="TextBox 30"/>
          <p:cNvSpPr txBox="1"/>
          <p:nvPr/>
        </p:nvSpPr>
        <p:spPr>
          <a:xfrm>
            <a:off x="3406933" y="1298506"/>
            <a:ext cx="2220997" cy="369332"/>
          </a:xfrm>
          <a:prstGeom prst="rect">
            <a:avLst/>
          </a:prstGeom>
          <a:noFill/>
        </p:spPr>
        <p:txBody>
          <a:bodyPr wrap="square" rtlCol="0">
            <a:spAutoFit/>
          </a:bodyPr>
          <a:lstStyle/>
          <a:p>
            <a:r>
              <a:rPr lang="en-US" dirty="0" smtClean="0"/>
              <a:t>Genome Browser</a:t>
            </a:r>
          </a:p>
        </p:txBody>
      </p:sp>
      <p:grpSp>
        <p:nvGrpSpPr>
          <p:cNvPr id="3" name="Group 2"/>
          <p:cNvGrpSpPr/>
          <p:nvPr/>
        </p:nvGrpSpPr>
        <p:grpSpPr>
          <a:xfrm>
            <a:off x="457200" y="2895600"/>
            <a:ext cx="3840101" cy="3810841"/>
            <a:chOff x="457200" y="2895600"/>
            <a:chExt cx="3840101" cy="3810841"/>
          </a:xfrm>
        </p:grpSpPr>
        <p:sp>
          <p:nvSpPr>
            <p:cNvPr id="32" name="Parallelogram 31"/>
            <p:cNvSpPr/>
            <p:nvPr/>
          </p:nvSpPr>
          <p:spPr>
            <a:xfrm>
              <a:off x="495300" y="3352800"/>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Parallelogram 32"/>
            <p:cNvSpPr/>
            <p:nvPr/>
          </p:nvSpPr>
          <p:spPr>
            <a:xfrm>
              <a:off x="495300" y="3886200"/>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Parallelogram 33"/>
            <p:cNvSpPr/>
            <p:nvPr/>
          </p:nvSpPr>
          <p:spPr>
            <a:xfrm>
              <a:off x="495300" y="4419600"/>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Parallelogram 34"/>
            <p:cNvSpPr/>
            <p:nvPr/>
          </p:nvSpPr>
          <p:spPr>
            <a:xfrm>
              <a:off x="495300" y="5029200"/>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Parallelogram 35"/>
            <p:cNvSpPr/>
            <p:nvPr/>
          </p:nvSpPr>
          <p:spPr>
            <a:xfrm>
              <a:off x="495300" y="5562600"/>
              <a:ext cx="381000" cy="304800"/>
            </a:xfrm>
            <a:prstGeom prst="parallelogra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9" name="TextBox 38"/>
            <p:cNvSpPr txBox="1"/>
            <p:nvPr/>
          </p:nvSpPr>
          <p:spPr>
            <a:xfrm>
              <a:off x="914400" y="3274367"/>
              <a:ext cx="771493" cy="461665"/>
            </a:xfrm>
            <a:prstGeom prst="rect">
              <a:avLst/>
            </a:prstGeom>
            <a:noFill/>
          </p:spPr>
          <p:txBody>
            <a:bodyPr wrap="none" rtlCol="0">
              <a:spAutoFit/>
            </a:bodyPr>
            <a:lstStyle/>
            <a:p>
              <a:r>
                <a:rPr lang="en-US" sz="2400" dirty="0" smtClean="0"/>
                <a:t>TSS1</a:t>
              </a:r>
            </a:p>
          </p:txBody>
        </p:sp>
        <p:sp>
          <p:nvSpPr>
            <p:cNvPr id="41" name="TextBox 40"/>
            <p:cNvSpPr txBox="1"/>
            <p:nvPr/>
          </p:nvSpPr>
          <p:spPr>
            <a:xfrm>
              <a:off x="914400" y="3826817"/>
              <a:ext cx="771493" cy="461665"/>
            </a:xfrm>
            <a:prstGeom prst="rect">
              <a:avLst/>
            </a:prstGeom>
            <a:noFill/>
          </p:spPr>
          <p:txBody>
            <a:bodyPr wrap="none" rtlCol="0">
              <a:spAutoFit/>
            </a:bodyPr>
            <a:lstStyle/>
            <a:p>
              <a:r>
                <a:rPr lang="en-US" sz="2400" dirty="0" smtClean="0"/>
                <a:t>TSS2</a:t>
              </a:r>
            </a:p>
          </p:txBody>
        </p:sp>
        <p:sp>
          <p:nvSpPr>
            <p:cNvPr id="42" name="TextBox 41"/>
            <p:cNvSpPr txBox="1"/>
            <p:nvPr/>
          </p:nvSpPr>
          <p:spPr>
            <a:xfrm>
              <a:off x="914400" y="4379267"/>
              <a:ext cx="771493" cy="461665"/>
            </a:xfrm>
            <a:prstGeom prst="rect">
              <a:avLst/>
            </a:prstGeom>
            <a:noFill/>
          </p:spPr>
          <p:txBody>
            <a:bodyPr wrap="none" rtlCol="0">
              <a:spAutoFit/>
            </a:bodyPr>
            <a:lstStyle/>
            <a:p>
              <a:r>
                <a:rPr lang="en-US" sz="2400" dirty="0" smtClean="0"/>
                <a:t>TSS3</a:t>
              </a:r>
            </a:p>
          </p:txBody>
        </p:sp>
        <p:sp>
          <p:nvSpPr>
            <p:cNvPr id="43" name="TextBox 42"/>
            <p:cNvSpPr txBox="1"/>
            <p:nvPr/>
          </p:nvSpPr>
          <p:spPr>
            <a:xfrm>
              <a:off x="914400" y="4931717"/>
              <a:ext cx="771493" cy="461665"/>
            </a:xfrm>
            <a:prstGeom prst="rect">
              <a:avLst/>
            </a:prstGeom>
            <a:noFill/>
          </p:spPr>
          <p:txBody>
            <a:bodyPr wrap="none" rtlCol="0">
              <a:spAutoFit/>
            </a:bodyPr>
            <a:lstStyle/>
            <a:p>
              <a:r>
                <a:rPr lang="en-US" sz="2400" dirty="0" smtClean="0"/>
                <a:t>TSS4</a:t>
              </a:r>
            </a:p>
          </p:txBody>
        </p:sp>
        <p:sp>
          <p:nvSpPr>
            <p:cNvPr id="44" name="TextBox 43"/>
            <p:cNvSpPr txBox="1"/>
            <p:nvPr/>
          </p:nvSpPr>
          <p:spPr>
            <a:xfrm>
              <a:off x="914400" y="5484167"/>
              <a:ext cx="771493" cy="461665"/>
            </a:xfrm>
            <a:prstGeom prst="rect">
              <a:avLst/>
            </a:prstGeom>
            <a:noFill/>
          </p:spPr>
          <p:txBody>
            <a:bodyPr wrap="none" rtlCol="0">
              <a:spAutoFit/>
            </a:bodyPr>
            <a:lstStyle/>
            <a:p>
              <a:r>
                <a:rPr lang="en-US" sz="2400" dirty="0" smtClean="0"/>
                <a:t>TSS5</a:t>
              </a:r>
            </a:p>
          </p:txBody>
        </p:sp>
        <p:sp>
          <p:nvSpPr>
            <p:cNvPr id="45" name="TextBox 44"/>
            <p:cNvSpPr txBox="1"/>
            <p:nvPr/>
          </p:nvSpPr>
          <p:spPr>
            <a:xfrm>
              <a:off x="876300" y="5968610"/>
              <a:ext cx="261610" cy="737831"/>
            </a:xfrm>
            <a:prstGeom prst="rect">
              <a:avLst/>
            </a:prstGeom>
            <a:noFill/>
          </p:spPr>
          <p:txBody>
            <a:bodyPr wrap="none" rtlCol="0">
              <a:spAutoFit/>
            </a:bodyPr>
            <a:lstStyle/>
            <a:p>
              <a:pPr>
                <a:lnSpc>
                  <a:spcPts val="1600"/>
                </a:lnSpc>
              </a:pPr>
              <a:r>
                <a:rPr lang="en-US" sz="2400" dirty="0" smtClean="0"/>
                <a:t>.</a:t>
              </a:r>
            </a:p>
            <a:p>
              <a:pPr>
                <a:lnSpc>
                  <a:spcPts val="1600"/>
                </a:lnSpc>
              </a:pPr>
              <a:r>
                <a:rPr lang="en-US" sz="2400" dirty="0" smtClean="0"/>
                <a:t>.</a:t>
              </a:r>
            </a:p>
            <a:p>
              <a:pPr>
                <a:lnSpc>
                  <a:spcPts val="1600"/>
                </a:lnSpc>
              </a:pPr>
              <a:r>
                <a:rPr lang="en-US" sz="2400" dirty="0"/>
                <a:t>.</a:t>
              </a:r>
              <a:endParaRPr lang="en-US" sz="2400" dirty="0" smtClean="0"/>
            </a:p>
          </p:txBody>
        </p:sp>
        <p:sp>
          <p:nvSpPr>
            <p:cNvPr id="46" name="TextBox 45"/>
            <p:cNvSpPr txBox="1"/>
            <p:nvPr/>
          </p:nvSpPr>
          <p:spPr>
            <a:xfrm>
              <a:off x="1758892" y="2895600"/>
              <a:ext cx="2505109" cy="830997"/>
            </a:xfrm>
            <a:prstGeom prst="rect">
              <a:avLst/>
            </a:prstGeom>
            <a:noFill/>
          </p:spPr>
          <p:txBody>
            <a:bodyPr wrap="none" rtlCol="0">
              <a:spAutoFit/>
            </a:bodyPr>
            <a:lstStyle/>
            <a:p>
              <a:r>
                <a:rPr lang="en-US" sz="2400" dirty="0" err="1" smtClean="0"/>
                <a:t>Chrom</a:t>
              </a:r>
              <a:r>
                <a:rPr lang="en-US" sz="2400" dirty="0" smtClean="0"/>
                <a:t>   Start   End</a:t>
              </a:r>
            </a:p>
            <a:p>
              <a:r>
                <a:rPr lang="en-US" sz="2400" dirty="0" smtClean="0"/>
                <a:t>  chr1      100    101</a:t>
              </a:r>
            </a:p>
          </p:txBody>
        </p:sp>
        <p:sp>
          <p:nvSpPr>
            <p:cNvPr id="47" name="Rectangle 46"/>
            <p:cNvSpPr/>
            <p:nvPr/>
          </p:nvSpPr>
          <p:spPr>
            <a:xfrm>
              <a:off x="1758892" y="3805535"/>
              <a:ext cx="2499402" cy="461665"/>
            </a:xfrm>
            <a:prstGeom prst="rect">
              <a:avLst/>
            </a:prstGeom>
          </p:spPr>
          <p:txBody>
            <a:bodyPr wrap="none">
              <a:spAutoFit/>
            </a:bodyPr>
            <a:lstStyle/>
            <a:p>
              <a:r>
                <a:rPr lang="en-US" sz="2400" dirty="0" smtClean="0"/>
                <a:t>  chr2      200    </a:t>
              </a:r>
              <a:r>
                <a:rPr lang="en-US" sz="2400" dirty="0"/>
                <a:t>201</a:t>
              </a:r>
            </a:p>
          </p:txBody>
        </p:sp>
        <p:sp>
          <p:nvSpPr>
            <p:cNvPr id="48" name="TextBox 47"/>
            <p:cNvSpPr txBox="1"/>
            <p:nvPr/>
          </p:nvSpPr>
          <p:spPr>
            <a:xfrm>
              <a:off x="2971800" y="4812684"/>
              <a:ext cx="261610" cy="737831"/>
            </a:xfrm>
            <a:prstGeom prst="rect">
              <a:avLst/>
            </a:prstGeom>
            <a:noFill/>
          </p:spPr>
          <p:txBody>
            <a:bodyPr wrap="none" rtlCol="0">
              <a:spAutoFit/>
            </a:bodyPr>
            <a:lstStyle/>
            <a:p>
              <a:pPr>
                <a:lnSpc>
                  <a:spcPts val="1600"/>
                </a:lnSpc>
              </a:pPr>
              <a:r>
                <a:rPr lang="en-US" sz="2400" dirty="0" smtClean="0"/>
                <a:t>.</a:t>
              </a:r>
            </a:p>
            <a:p>
              <a:pPr>
                <a:lnSpc>
                  <a:spcPts val="1600"/>
                </a:lnSpc>
              </a:pPr>
              <a:r>
                <a:rPr lang="en-US" sz="2400" dirty="0" smtClean="0"/>
                <a:t>.</a:t>
              </a:r>
            </a:p>
            <a:p>
              <a:pPr>
                <a:lnSpc>
                  <a:spcPts val="1600"/>
                </a:lnSpc>
              </a:pPr>
              <a:r>
                <a:rPr lang="en-US" sz="2400" dirty="0"/>
                <a:t>.</a:t>
              </a:r>
              <a:endParaRPr lang="en-US" sz="2400" dirty="0" smtClean="0"/>
            </a:p>
          </p:txBody>
        </p:sp>
        <p:cxnSp>
          <p:nvCxnSpPr>
            <p:cNvPr id="50" name="Straight Connector 49"/>
            <p:cNvCxnSpPr/>
            <p:nvPr/>
          </p:nvCxnSpPr>
          <p:spPr>
            <a:xfrm>
              <a:off x="457200" y="3276600"/>
              <a:ext cx="3840101"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758892" y="2971800"/>
              <a:ext cx="0" cy="32004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406246" y="2743200"/>
            <a:ext cx="4509154" cy="3795765"/>
            <a:chOff x="4406246" y="2743200"/>
            <a:chExt cx="4509154" cy="3795765"/>
          </a:xfrm>
        </p:grpSpPr>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6246" y="3264598"/>
              <a:ext cx="2312708" cy="1832132"/>
            </a:xfrm>
            <a:prstGeom prst="rect">
              <a:avLst/>
            </a:prstGeom>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0725" y="3264598"/>
              <a:ext cx="1934675" cy="3274367"/>
            </a:xfrm>
            <a:prstGeom prst="rect">
              <a:avLst/>
            </a:prstGeom>
          </p:spPr>
        </p:pic>
        <p:sp>
          <p:nvSpPr>
            <p:cNvPr id="56" name="TextBox 55"/>
            <p:cNvSpPr txBox="1"/>
            <p:nvPr/>
          </p:nvSpPr>
          <p:spPr>
            <a:xfrm>
              <a:off x="4845098" y="5393382"/>
              <a:ext cx="1598066" cy="830997"/>
            </a:xfrm>
            <a:prstGeom prst="rect">
              <a:avLst/>
            </a:prstGeom>
            <a:noFill/>
          </p:spPr>
          <p:txBody>
            <a:bodyPr wrap="none" rtlCol="0">
              <a:spAutoFit/>
            </a:bodyPr>
            <a:lstStyle/>
            <a:p>
              <a:r>
                <a:rPr lang="en-US" sz="2400" dirty="0" smtClean="0"/>
                <a:t>Avg. profile</a:t>
              </a:r>
            </a:p>
            <a:p>
              <a:pPr algn="ctr"/>
              <a:r>
                <a:rPr lang="en-US" sz="2400" dirty="0" smtClean="0"/>
                <a:t>Heatmap </a:t>
              </a:r>
            </a:p>
          </p:txBody>
        </p:sp>
        <p:cxnSp>
          <p:nvCxnSpPr>
            <p:cNvPr id="58" name="Straight Connector 57"/>
            <p:cNvCxnSpPr/>
            <p:nvPr/>
          </p:nvCxnSpPr>
          <p:spPr>
            <a:xfrm flipV="1">
              <a:off x="5541108" y="4495800"/>
              <a:ext cx="402492" cy="98836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6248400" y="5867400"/>
              <a:ext cx="1333500" cy="1524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572000" y="3200400"/>
              <a:ext cx="41148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562600" y="2743200"/>
              <a:ext cx="2464286" cy="461665"/>
            </a:xfrm>
            <a:prstGeom prst="rect">
              <a:avLst/>
            </a:prstGeom>
            <a:noFill/>
          </p:spPr>
          <p:txBody>
            <a:bodyPr wrap="none" rtlCol="0">
              <a:spAutoFit/>
            </a:bodyPr>
            <a:lstStyle/>
            <a:p>
              <a:r>
                <a:rPr lang="en-US" sz="2400" dirty="0" smtClean="0"/>
                <a:t>H3K4me3@TSS</a:t>
              </a:r>
            </a:p>
          </p:txBody>
        </p:sp>
      </p:grpSp>
      <p:sp>
        <p:nvSpPr>
          <p:cNvPr id="28" name="Slide Number Placeholder 27"/>
          <p:cNvSpPr>
            <a:spLocks noGrp="1"/>
          </p:cNvSpPr>
          <p:nvPr>
            <p:ph type="sldNum" sz="quarter" idx="12"/>
          </p:nvPr>
        </p:nvSpPr>
        <p:spPr/>
        <p:txBody>
          <a:bodyPr/>
          <a:lstStyle/>
          <a:p>
            <a:fld id="{B6F15528-21DE-4FAA-801E-634DDDAF4B2B}" type="slidenum">
              <a:rPr lang="en-US" smtClean="0"/>
              <a:pPr/>
              <a:t>36</a:t>
            </a:fld>
            <a:endParaRPr lang="en-US"/>
          </a:p>
        </p:txBody>
      </p:sp>
      <p:sp>
        <p:nvSpPr>
          <p:cNvPr id="29" name="Rectangle 28"/>
          <p:cNvSpPr/>
          <p:nvPr/>
        </p:nvSpPr>
        <p:spPr>
          <a:xfrm>
            <a:off x="3008593" y="1694314"/>
            <a:ext cx="2635538" cy="541962"/>
          </a:xfrm>
          <a:prstGeom prst="rect">
            <a:avLst/>
          </a:prstGeom>
          <a:solidFill>
            <a:srgbClr val="4F81BD">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5344870" y="1483172"/>
            <a:ext cx="4463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1" idx="1"/>
          </p:cNvCxnSpPr>
          <p:nvPr/>
        </p:nvCxnSpPr>
        <p:spPr>
          <a:xfrm flipH="1">
            <a:off x="3008593" y="1483172"/>
            <a:ext cx="39834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4854" y="1252339"/>
            <a:ext cx="1324402" cy="461665"/>
          </a:xfrm>
          <a:prstGeom prst="rect">
            <a:avLst/>
          </a:prstGeom>
          <a:noFill/>
        </p:spPr>
        <p:txBody>
          <a:bodyPr wrap="none" rtlCol="0">
            <a:spAutoFit/>
          </a:bodyPr>
          <a:lstStyle/>
          <a:p>
            <a:r>
              <a:rPr lang="en-US" sz="2400" dirty="0" smtClean="0"/>
              <a:t>Genome </a:t>
            </a:r>
          </a:p>
        </p:txBody>
      </p:sp>
    </p:spTree>
    <p:extLst>
      <p:ext uri="{BB962C8B-B14F-4D97-AF65-F5344CB8AC3E}">
        <p14:creationId xmlns:p14="http://schemas.microsoft.com/office/powerpoint/2010/main" val="2936003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Genomic annotations are stored in different databases</a:t>
            </a:r>
            <a:endParaRPr lang="en-US" dirty="0"/>
          </a:p>
        </p:txBody>
      </p:sp>
      <p:pic>
        <p:nvPicPr>
          <p:cNvPr id="3076" name="Picture 4" descr="UCSC Genome Bioinforma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6308"/>
            <a:ext cx="43624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medicine.virginia.edu/research/cores/bioinformatics-core/images/ensembl_full_700p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23379"/>
            <a:ext cx="2971800" cy="10480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internet-physician.com/ENCODE_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68170"/>
            <a:ext cx="1905000" cy="1152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90600" y="5486400"/>
            <a:ext cx="7430239"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Maintained by different groups at different locations</a:t>
            </a:r>
          </a:p>
          <a:p>
            <a:pPr marL="285750" indent="-285750">
              <a:buFont typeface="Arial" panose="020B0604020202020204" pitchFamily="34" charset="0"/>
              <a:buChar char="•"/>
            </a:pPr>
            <a:r>
              <a:rPr lang="en-US" sz="2400" dirty="0" smtClean="0"/>
              <a:t>Heterogeneous data formats</a:t>
            </a:r>
            <a:endParaRPr lang="en-US" sz="2400" dirty="0"/>
          </a:p>
        </p:txBody>
      </p:sp>
      <p:sp>
        <p:nvSpPr>
          <p:cNvPr id="4" name="TextBox 3"/>
          <p:cNvSpPr txBox="1"/>
          <p:nvPr/>
        </p:nvSpPr>
        <p:spPr>
          <a:xfrm>
            <a:off x="6019800" y="4953000"/>
            <a:ext cx="2677736" cy="461665"/>
          </a:xfrm>
          <a:prstGeom prst="rect">
            <a:avLst/>
          </a:prstGeom>
          <a:noFill/>
        </p:spPr>
        <p:txBody>
          <a:bodyPr wrap="none" rtlCol="0">
            <a:spAutoFit/>
          </a:bodyPr>
          <a:lstStyle/>
          <a:p>
            <a:r>
              <a:rPr lang="en-US" sz="2400" dirty="0" smtClean="0"/>
              <a:t>And many more…</a:t>
            </a:r>
            <a:endParaRPr lang="en-US" sz="2400" dirty="0"/>
          </a:p>
        </p:txBody>
      </p:sp>
      <p:pic>
        <p:nvPicPr>
          <p:cNvPr id="3082" name="Picture 10" descr="FlyBas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927" y="2830349"/>
            <a:ext cx="28003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webcitation.org/getfile?fileid=493e42f2b898fa6a8472d79a6f775b7885bad0f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219812"/>
            <a:ext cx="5334000" cy="64181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181600" y="1524000"/>
            <a:ext cx="3486501" cy="1109026"/>
            <a:chOff x="4568066" y="2934039"/>
            <a:chExt cx="3486501" cy="1109026"/>
          </a:xfrm>
        </p:grpSpPr>
        <p:pic>
          <p:nvPicPr>
            <p:cNvPr id="3086" name="Picture 14" descr="http://zfin.org/images/zfintx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7443" y="3162639"/>
              <a:ext cx="1095375" cy="34290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zfin.org/images/zfin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2049" y="2934039"/>
              <a:ext cx="504825" cy="571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8066" y="3581400"/>
              <a:ext cx="3486501" cy="461665"/>
            </a:xfrm>
            <a:prstGeom prst="rect">
              <a:avLst/>
            </a:prstGeom>
            <a:noFill/>
          </p:spPr>
          <p:txBody>
            <a:bodyPr wrap="none" rtlCol="0">
              <a:spAutoFit/>
            </a:bodyPr>
            <a:lstStyle/>
            <a:p>
              <a:r>
                <a:rPr lang="en-US" sz="2400" dirty="0"/>
                <a:t>The </a:t>
              </a:r>
              <a:r>
                <a:rPr lang="en-US" sz="2400" dirty="0" err="1"/>
                <a:t>Zebrafish</a:t>
              </a:r>
              <a:r>
                <a:rPr lang="en-US" sz="2400" dirty="0"/>
                <a:t> </a:t>
              </a:r>
              <a:r>
                <a:rPr lang="en-US" sz="2400" dirty="0" smtClean="0"/>
                <a:t>Database</a:t>
              </a:r>
              <a:endParaRPr lang="en-US" sz="2400" dirty="0"/>
            </a:p>
          </p:txBody>
        </p:sp>
      </p:grpSp>
    </p:spTree>
    <p:extLst>
      <p:ext uri="{BB962C8B-B14F-4D97-AF65-F5344CB8AC3E}">
        <p14:creationId xmlns:p14="http://schemas.microsoft.com/office/powerpoint/2010/main" val="39356206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difficulty of dealing with genomic annotations</a:t>
            </a:r>
            <a:endParaRPr lang="en-US" dirty="0"/>
          </a:p>
        </p:txBody>
      </p:sp>
      <p:pic>
        <p:nvPicPr>
          <p:cNvPr id="1027" name="Picture 3" descr="C:\Users\Li Shen\AppData\Local\Microsoft\Windows\Temporary Internet Files\Content.IE5\L2X4MHYC\MC90044151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6625" y="5257800"/>
            <a:ext cx="1914525" cy="1108075"/>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323850" y="3114675"/>
            <a:ext cx="2819400" cy="2362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to download? Which database to use</a:t>
            </a:r>
            <a:r>
              <a:rPr lang="en-US" dirty="0" smtClean="0"/>
              <a:t>?</a:t>
            </a:r>
            <a:endParaRPr lang="en-US" dirty="0"/>
          </a:p>
        </p:txBody>
      </p:sp>
      <p:sp>
        <p:nvSpPr>
          <p:cNvPr id="5" name="Cloud 4"/>
          <p:cNvSpPr/>
          <p:nvPr/>
        </p:nvSpPr>
        <p:spPr>
          <a:xfrm>
            <a:off x="2698077" y="1690122"/>
            <a:ext cx="2667000" cy="1676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kind of formats do they use</a:t>
            </a:r>
            <a:r>
              <a:rPr lang="en-US" dirty="0" smtClean="0"/>
              <a:t>?</a:t>
            </a:r>
            <a:endParaRPr lang="en-US" dirty="0"/>
          </a:p>
        </p:txBody>
      </p:sp>
      <p:sp>
        <p:nvSpPr>
          <p:cNvPr id="6" name="Cloud 5"/>
          <p:cNvSpPr/>
          <p:nvPr/>
        </p:nvSpPr>
        <p:spPr>
          <a:xfrm>
            <a:off x="5753100" y="1461522"/>
            <a:ext cx="266700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0-based coordinates? 1-based coordinates</a:t>
            </a:r>
            <a:r>
              <a:rPr lang="en-US" dirty="0" smtClean="0"/>
              <a:t>?</a:t>
            </a:r>
            <a:endParaRPr lang="en-US" dirty="0"/>
          </a:p>
        </p:txBody>
      </p:sp>
      <p:sp>
        <p:nvSpPr>
          <p:cNvPr id="7" name="Cloud 6"/>
          <p:cNvSpPr/>
          <p:nvPr/>
        </p:nvSpPr>
        <p:spPr>
          <a:xfrm>
            <a:off x="5791200" y="3962400"/>
            <a:ext cx="2819400" cy="1905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Subset regions </a:t>
            </a:r>
            <a:r>
              <a:rPr lang="en-US" dirty="0" smtClean="0"/>
              <a:t>by XXX?</a:t>
            </a:r>
            <a:endParaRPr lang="en-US" dirty="0"/>
          </a:p>
        </p:txBody>
      </p:sp>
      <p:cxnSp>
        <p:nvCxnSpPr>
          <p:cNvPr id="10" name="Straight Arrow Connector 9"/>
          <p:cNvCxnSpPr/>
          <p:nvPr/>
        </p:nvCxnSpPr>
        <p:spPr>
          <a:xfrm>
            <a:off x="2743200" y="4762500"/>
            <a:ext cx="685800" cy="4953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1"/>
          </p:cNvCxnSpPr>
          <p:nvPr/>
        </p:nvCxnSpPr>
        <p:spPr>
          <a:xfrm>
            <a:off x="4031577" y="3364737"/>
            <a:ext cx="159423" cy="17406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724400" y="3276600"/>
            <a:ext cx="1371600" cy="1828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486400" y="5410200"/>
            <a:ext cx="45720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4800" y="1143000"/>
            <a:ext cx="2819400" cy="1569660"/>
          </a:xfrm>
          <a:prstGeom prst="rect">
            <a:avLst/>
          </a:prstGeom>
          <a:noFill/>
        </p:spPr>
        <p:txBody>
          <a:bodyPr wrap="square" rtlCol="0">
            <a:spAutoFit/>
          </a:bodyPr>
          <a:lstStyle/>
          <a:p>
            <a:r>
              <a:rPr lang="en-US" sz="2400" b="1" dirty="0" smtClean="0"/>
              <a:t>Q: All transcription start sites for mouse genome?</a:t>
            </a:r>
            <a:endParaRPr lang="en-US" sz="2400" b="1" dirty="0"/>
          </a:p>
        </p:txBody>
      </p:sp>
    </p:spTree>
    <p:extLst>
      <p:ext uri="{BB962C8B-B14F-4D97-AF65-F5344CB8AC3E}">
        <p14:creationId xmlns:p14="http://schemas.microsoft.com/office/powerpoint/2010/main" val="37285741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1356" t="56330"/>
          <a:stretch/>
        </p:blipFill>
        <p:spPr>
          <a:xfrm>
            <a:off x="1600200" y="914400"/>
            <a:ext cx="6477598" cy="1905000"/>
          </a:xfrm>
          <a:prstGeom prst="rect">
            <a:avLst/>
          </a:prstGeom>
        </p:spPr>
      </p:pic>
      <p:sp>
        <p:nvSpPr>
          <p:cNvPr id="5" name="TextBox 4"/>
          <p:cNvSpPr txBox="1"/>
          <p:nvPr/>
        </p:nvSpPr>
        <p:spPr>
          <a:xfrm>
            <a:off x="457200" y="304800"/>
            <a:ext cx="8382000" cy="523220"/>
          </a:xfrm>
          <a:prstGeom prst="rect">
            <a:avLst/>
          </a:prstGeom>
          <a:noFill/>
        </p:spPr>
        <p:txBody>
          <a:bodyPr wrap="square" rtlCol="0">
            <a:spAutoFit/>
          </a:bodyPr>
          <a:lstStyle/>
          <a:p>
            <a:pPr algn="ctr"/>
            <a:r>
              <a:rPr lang="en-US" sz="2800" dirty="0" smtClean="0">
                <a:latin typeface="+mj-lt"/>
              </a:rPr>
              <a:t>An Automated Process for Genome Packaging</a:t>
            </a:r>
            <a:endParaRPr lang="en-US" sz="2800" dirty="0">
              <a:latin typeface="+mj-lt"/>
            </a:endParaRPr>
          </a:p>
        </p:txBody>
      </p:sp>
      <p:pic>
        <p:nvPicPr>
          <p:cNvPr id="4" name="Picture 3" descr="Screen Shot 2015-09-04 at 6.19.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048000"/>
            <a:ext cx="7476738" cy="3543300"/>
          </a:xfrm>
          <a:prstGeom prst="rect">
            <a:avLst/>
          </a:prstGeom>
        </p:spPr>
      </p:pic>
      <p:sp>
        <p:nvSpPr>
          <p:cNvPr id="6" name="TextBox 5"/>
          <p:cNvSpPr txBox="1"/>
          <p:nvPr/>
        </p:nvSpPr>
        <p:spPr>
          <a:xfrm>
            <a:off x="5867400" y="4191000"/>
            <a:ext cx="2535043" cy="461665"/>
          </a:xfrm>
          <a:prstGeom prst="rect">
            <a:avLst/>
          </a:prstGeom>
          <a:noFill/>
        </p:spPr>
        <p:txBody>
          <a:bodyPr wrap="none" rtlCol="0">
            <a:spAutoFit/>
          </a:bodyPr>
          <a:lstStyle/>
          <a:p>
            <a:r>
              <a:rPr lang="en-US" sz="2400" b="1" i="1" dirty="0" smtClean="0"/>
              <a:t>Download page</a:t>
            </a:r>
            <a:endParaRPr lang="en-US" sz="2400" b="1" i="1" dirty="0"/>
          </a:p>
        </p:txBody>
      </p:sp>
    </p:spTree>
    <p:extLst>
      <p:ext uri="{BB962C8B-B14F-4D97-AF65-F5344CB8AC3E}">
        <p14:creationId xmlns:p14="http://schemas.microsoft.com/office/powerpoint/2010/main" val="2040055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“next-generation” sequencing?</a:t>
            </a:r>
            <a:endParaRPr lang="en-US" dirty="0"/>
          </a:p>
        </p:txBody>
      </p:sp>
      <p:grpSp>
        <p:nvGrpSpPr>
          <p:cNvPr id="22" name="Group 21"/>
          <p:cNvGrpSpPr>
            <a:grpSpLocks noChangeAspect="1"/>
          </p:cNvGrpSpPr>
          <p:nvPr/>
        </p:nvGrpSpPr>
        <p:grpSpPr>
          <a:xfrm>
            <a:off x="1937050" y="6080760"/>
            <a:ext cx="1011555" cy="274320"/>
            <a:chOff x="427499" y="1847177"/>
            <a:chExt cx="4495800" cy="1219200"/>
          </a:xfrm>
        </p:grpSpPr>
        <p:cxnSp>
          <p:nvCxnSpPr>
            <p:cNvPr id="4" name="Straight Connector 3"/>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23" name="Group 22"/>
          <p:cNvGrpSpPr>
            <a:grpSpLocks noChangeAspect="1"/>
          </p:cNvGrpSpPr>
          <p:nvPr/>
        </p:nvGrpSpPr>
        <p:grpSpPr>
          <a:xfrm>
            <a:off x="579905" y="1999577"/>
            <a:ext cx="1011555" cy="274320"/>
            <a:chOff x="427499" y="1847177"/>
            <a:chExt cx="4495800" cy="1219200"/>
          </a:xfrm>
        </p:grpSpPr>
        <p:cxnSp>
          <p:nvCxnSpPr>
            <p:cNvPr id="24" name="Straight Connector 23"/>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3493215" y="5943600"/>
            <a:ext cx="1011555" cy="274320"/>
            <a:chOff x="427499" y="1847177"/>
            <a:chExt cx="4495800" cy="1219200"/>
          </a:xfrm>
        </p:grpSpPr>
        <p:cxnSp>
          <p:nvCxnSpPr>
            <p:cNvPr id="31" name="Straight Connector 30"/>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7" name="Group 36"/>
          <p:cNvGrpSpPr>
            <a:grpSpLocks noChangeAspect="1"/>
          </p:cNvGrpSpPr>
          <p:nvPr/>
        </p:nvGrpSpPr>
        <p:grpSpPr>
          <a:xfrm>
            <a:off x="562592" y="2877782"/>
            <a:ext cx="1011555" cy="274320"/>
            <a:chOff x="427499" y="1847177"/>
            <a:chExt cx="4495800" cy="1219200"/>
          </a:xfrm>
        </p:grpSpPr>
        <p:cxnSp>
          <p:nvCxnSpPr>
            <p:cNvPr id="38" name="Straight Connector 37"/>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Rectangle 42"/>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4" name="Group 43"/>
          <p:cNvGrpSpPr>
            <a:grpSpLocks noChangeAspect="1"/>
          </p:cNvGrpSpPr>
          <p:nvPr/>
        </p:nvGrpSpPr>
        <p:grpSpPr>
          <a:xfrm>
            <a:off x="1037105" y="2456777"/>
            <a:ext cx="1011555" cy="274320"/>
            <a:chOff x="427499" y="1847177"/>
            <a:chExt cx="4495800" cy="1219200"/>
          </a:xfrm>
        </p:grpSpPr>
        <p:cxnSp>
          <p:nvCxnSpPr>
            <p:cNvPr id="45" name="Straight Connector 44"/>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Rectangle 49"/>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1" name="Group 50"/>
          <p:cNvGrpSpPr>
            <a:grpSpLocks noChangeAspect="1"/>
          </p:cNvGrpSpPr>
          <p:nvPr/>
        </p:nvGrpSpPr>
        <p:grpSpPr>
          <a:xfrm>
            <a:off x="2853470" y="2085302"/>
            <a:ext cx="1011555" cy="274320"/>
            <a:chOff x="427499" y="1847177"/>
            <a:chExt cx="4495800" cy="1219200"/>
          </a:xfrm>
        </p:grpSpPr>
        <p:cxnSp>
          <p:nvCxnSpPr>
            <p:cNvPr id="52" name="Straight Connector 51"/>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Rectangle 56"/>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8" name="Group 57"/>
          <p:cNvGrpSpPr>
            <a:grpSpLocks noChangeAspect="1"/>
          </p:cNvGrpSpPr>
          <p:nvPr/>
        </p:nvGrpSpPr>
        <p:grpSpPr>
          <a:xfrm>
            <a:off x="2331385" y="2472017"/>
            <a:ext cx="1011555" cy="274320"/>
            <a:chOff x="427499" y="1847177"/>
            <a:chExt cx="4495800" cy="1219200"/>
          </a:xfrm>
        </p:grpSpPr>
        <p:cxnSp>
          <p:nvCxnSpPr>
            <p:cNvPr id="59" name="Straight Connector 58"/>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 name="Rectangle 63"/>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65" name="Group 64"/>
          <p:cNvGrpSpPr>
            <a:grpSpLocks noChangeAspect="1"/>
          </p:cNvGrpSpPr>
          <p:nvPr/>
        </p:nvGrpSpPr>
        <p:grpSpPr>
          <a:xfrm>
            <a:off x="682607" y="4641139"/>
            <a:ext cx="1011555" cy="274320"/>
            <a:chOff x="427499" y="1847177"/>
            <a:chExt cx="4495800" cy="1219200"/>
          </a:xfrm>
        </p:grpSpPr>
        <p:cxnSp>
          <p:nvCxnSpPr>
            <p:cNvPr id="66" name="Straight Connector 65"/>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2" name="Group 71"/>
          <p:cNvGrpSpPr>
            <a:grpSpLocks noChangeAspect="1"/>
          </p:cNvGrpSpPr>
          <p:nvPr/>
        </p:nvGrpSpPr>
        <p:grpSpPr>
          <a:xfrm>
            <a:off x="959000" y="3487382"/>
            <a:ext cx="1011555" cy="274320"/>
            <a:chOff x="427499" y="1847177"/>
            <a:chExt cx="4495800" cy="1219200"/>
          </a:xfrm>
        </p:grpSpPr>
        <p:cxnSp>
          <p:nvCxnSpPr>
            <p:cNvPr id="73" name="Straight Connector 72"/>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ectangle 77"/>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9" name="Group 78"/>
          <p:cNvGrpSpPr>
            <a:grpSpLocks noChangeAspect="1"/>
          </p:cNvGrpSpPr>
          <p:nvPr/>
        </p:nvGrpSpPr>
        <p:grpSpPr>
          <a:xfrm>
            <a:off x="2078020" y="2963507"/>
            <a:ext cx="1011555" cy="274320"/>
            <a:chOff x="427499" y="1847177"/>
            <a:chExt cx="4495800" cy="1219200"/>
          </a:xfrm>
        </p:grpSpPr>
        <p:cxnSp>
          <p:nvCxnSpPr>
            <p:cNvPr id="80" name="Straight Connector 79"/>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Rectangle 84"/>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86" name="Group 85"/>
          <p:cNvGrpSpPr>
            <a:grpSpLocks noChangeAspect="1"/>
          </p:cNvGrpSpPr>
          <p:nvPr/>
        </p:nvGrpSpPr>
        <p:grpSpPr>
          <a:xfrm>
            <a:off x="752140" y="3980777"/>
            <a:ext cx="1011555" cy="274320"/>
            <a:chOff x="427499" y="1847177"/>
            <a:chExt cx="4495800" cy="1219200"/>
          </a:xfrm>
        </p:grpSpPr>
        <p:cxnSp>
          <p:nvCxnSpPr>
            <p:cNvPr id="87" name="Straight Connector 86"/>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Rectangle 91"/>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3" name="Group 92"/>
          <p:cNvGrpSpPr>
            <a:grpSpLocks noChangeAspect="1"/>
          </p:cNvGrpSpPr>
          <p:nvPr/>
        </p:nvGrpSpPr>
        <p:grpSpPr>
          <a:xfrm>
            <a:off x="1885615" y="3789604"/>
            <a:ext cx="1011555" cy="274320"/>
            <a:chOff x="427499" y="1847177"/>
            <a:chExt cx="4495800" cy="1219200"/>
          </a:xfrm>
        </p:grpSpPr>
        <p:cxnSp>
          <p:nvCxnSpPr>
            <p:cNvPr id="94" name="Straight Connector 93"/>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0" name="Group 99"/>
          <p:cNvGrpSpPr>
            <a:grpSpLocks noChangeAspect="1"/>
          </p:cNvGrpSpPr>
          <p:nvPr/>
        </p:nvGrpSpPr>
        <p:grpSpPr>
          <a:xfrm>
            <a:off x="3028898" y="3506432"/>
            <a:ext cx="1011555" cy="274320"/>
            <a:chOff x="427499" y="1847177"/>
            <a:chExt cx="4495800" cy="1219200"/>
          </a:xfrm>
        </p:grpSpPr>
        <p:cxnSp>
          <p:nvCxnSpPr>
            <p:cNvPr id="101" name="Straight Connector 100"/>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Rectangle 105"/>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7" name="Group 106"/>
          <p:cNvGrpSpPr>
            <a:grpSpLocks noChangeAspect="1"/>
          </p:cNvGrpSpPr>
          <p:nvPr/>
        </p:nvGrpSpPr>
        <p:grpSpPr>
          <a:xfrm>
            <a:off x="3534676" y="2912072"/>
            <a:ext cx="1011555" cy="274320"/>
            <a:chOff x="427499" y="1847177"/>
            <a:chExt cx="4495800" cy="1219200"/>
          </a:xfrm>
        </p:grpSpPr>
        <p:cxnSp>
          <p:nvCxnSpPr>
            <p:cNvPr id="108" name="Straight Connector 107"/>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Rectangle 112"/>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14" name="Group 113"/>
          <p:cNvGrpSpPr>
            <a:grpSpLocks noChangeAspect="1"/>
          </p:cNvGrpSpPr>
          <p:nvPr/>
        </p:nvGrpSpPr>
        <p:grpSpPr>
          <a:xfrm>
            <a:off x="1855135" y="4641139"/>
            <a:ext cx="1011555" cy="274320"/>
            <a:chOff x="427499" y="1847177"/>
            <a:chExt cx="4495800" cy="1219200"/>
          </a:xfrm>
        </p:grpSpPr>
        <p:cxnSp>
          <p:nvCxnSpPr>
            <p:cNvPr id="115" name="Straight Connector 114"/>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0" name="Rectangle 119"/>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21" name="Group 120"/>
          <p:cNvGrpSpPr>
            <a:grpSpLocks noChangeAspect="1"/>
          </p:cNvGrpSpPr>
          <p:nvPr/>
        </p:nvGrpSpPr>
        <p:grpSpPr>
          <a:xfrm>
            <a:off x="2713505" y="4133177"/>
            <a:ext cx="1011555" cy="274320"/>
            <a:chOff x="427499" y="1847177"/>
            <a:chExt cx="4495800" cy="1219200"/>
          </a:xfrm>
        </p:grpSpPr>
        <p:cxnSp>
          <p:nvCxnSpPr>
            <p:cNvPr id="122" name="Straight Connector 121"/>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7" name="Rectangle 126"/>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28" name="Group 127"/>
          <p:cNvGrpSpPr>
            <a:grpSpLocks noChangeAspect="1"/>
          </p:cNvGrpSpPr>
          <p:nvPr/>
        </p:nvGrpSpPr>
        <p:grpSpPr>
          <a:xfrm>
            <a:off x="3826978" y="4012489"/>
            <a:ext cx="1011555" cy="274320"/>
            <a:chOff x="427499" y="1847177"/>
            <a:chExt cx="4495800" cy="1219200"/>
          </a:xfrm>
        </p:grpSpPr>
        <p:cxnSp>
          <p:nvCxnSpPr>
            <p:cNvPr id="129" name="Straight Connector 128"/>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4" name="Rectangle 133"/>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35" name="Group 134"/>
          <p:cNvGrpSpPr>
            <a:grpSpLocks noChangeAspect="1"/>
          </p:cNvGrpSpPr>
          <p:nvPr/>
        </p:nvGrpSpPr>
        <p:grpSpPr>
          <a:xfrm>
            <a:off x="511324" y="5943600"/>
            <a:ext cx="1011555" cy="274320"/>
            <a:chOff x="427499" y="1847177"/>
            <a:chExt cx="4495800" cy="1219200"/>
          </a:xfrm>
        </p:grpSpPr>
        <p:cxnSp>
          <p:nvCxnSpPr>
            <p:cNvPr id="136" name="Straight Connector 135"/>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1" name="Rectangle 140"/>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2" name="Group 141"/>
          <p:cNvGrpSpPr>
            <a:grpSpLocks noChangeAspect="1"/>
          </p:cNvGrpSpPr>
          <p:nvPr/>
        </p:nvGrpSpPr>
        <p:grpSpPr>
          <a:xfrm>
            <a:off x="2256305" y="5562600"/>
            <a:ext cx="1011555" cy="274320"/>
            <a:chOff x="427499" y="1847177"/>
            <a:chExt cx="4495800" cy="1219200"/>
          </a:xfrm>
        </p:grpSpPr>
        <p:cxnSp>
          <p:nvCxnSpPr>
            <p:cNvPr id="143" name="Straight Connector 142"/>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8" name="Rectangle 147"/>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9" name="Group 148"/>
          <p:cNvGrpSpPr>
            <a:grpSpLocks noChangeAspect="1"/>
          </p:cNvGrpSpPr>
          <p:nvPr/>
        </p:nvGrpSpPr>
        <p:grpSpPr>
          <a:xfrm>
            <a:off x="3057357" y="4555414"/>
            <a:ext cx="1011555" cy="274320"/>
            <a:chOff x="427499" y="1847177"/>
            <a:chExt cx="4495800" cy="1219200"/>
          </a:xfrm>
        </p:grpSpPr>
        <p:cxnSp>
          <p:nvCxnSpPr>
            <p:cNvPr id="150" name="Straight Connector 149"/>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5" name="Rectangle 154"/>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6" name="Group 155"/>
          <p:cNvGrpSpPr>
            <a:grpSpLocks noChangeAspect="1"/>
          </p:cNvGrpSpPr>
          <p:nvPr/>
        </p:nvGrpSpPr>
        <p:grpSpPr>
          <a:xfrm>
            <a:off x="3364847" y="5041189"/>
            <a:ext cx="1011555" cy="274320"/>
            <a:chOff x="427499" y="1847177"/>
            <a:chExt cx="4495800" cy="1219200"/>
          </a:xfrm>
        </p:grpSpPr>
        <p:cxnSp>
          <p:nvCxnSpPr>
            <p:cNvPr id="157" name="Straight Connector 156"/>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2" name="Rectangle 161"/>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3" name="Group 162"/>
          <p:cNvGrpSpPr>
            <a:grpSpLocks noChangeAspect="1"/>
          </p:cNvGrpSpPr>
          <p:nvPr/>
        </p:nvGrpSpPr>
        <p:grpSpPr>
          <a:xfrm>
            <a:off x="1066465" y="5285702"/>
            <a:ext cx="1011555" cy="274320"/>
            <a:chOff x="427499" y="1847177"/>
            <a:chExt cx="4495800" cy="1219200"/>
          </a:xfrm>
        </p:grpSpPr>
        <p:cxnSp>
          <p:nvCxnSpPr>
            <p:cNvPr id="164" name="Straight Connector 163"/>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9" name="Rectangle 168"/>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70" name="Group 169"/>
          <p:cNvGrpSpPr>
            <a:grpSpLocks noChangeAspect="1"/>
          </p:cNvGrpSpPr>
          <p:nvPr/>
        </p:nvGrpSpPr>
        <p:grpSpPr>
          <a:xfrm>
            <a:off x="3706963" y="5474297"/>
            <a:ext cx="1011555" cy="274320"/>
            <a:chOff x="427499" y="1847177"/>
            <a:chExt cx="4495800" cy="1219200"/>
          </a:xfrm>
        </p:grpSpPr>
        <p:cxnSp>
          <p:nvCxnSpPr>
            <p:cNvPr id="171" name="Straight Connector 170"/>
            <p:cNvCxnSpPr/>
            <p:nvPr/>
          </p:nvCxnSpPr>
          <p:spPr>
            <a:xfrm>
              <a:off x="1418099" y="2837777"/>
              <a:ext cx="3505200"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27499" y="28377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418099" y="2228177"/>
              <a:ext cx="1371600" cy="0"/>
            </a:xfrm>
            <a:prstGeom prst="line">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427499" y="2228177"/>
              <a:ext cx="9906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Oval 174"/>
            <p:cNvSpPr/>
            <p:nvPr/>
          </p:nvSpPr>
          <p:spPr>
            <a:xfrm>
              <a:off x="2789699" y="2075777"/>
              <a:ext cx="304800" cy="3048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Rectangle 175"/>
            <p:cNvSpPr/>
            <p:nvPr/>
          </p:nvSpPr>
          <p:spPr>
            <a:xfrm>
              <a:off x="2675399" y="1847177"/>
              <a:ext cx="533400" cy="1219200"/>
            </a:xfrm>
            <a:prstGeom prst="rect">
              <a:avLst/>
            </a:prstGeom>
            <a:solidFill>
              <a:srgbClr val="8064A2">
                <a:alpha val="47843"/>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77" name="TextBox 176"/>
          <p:cNvSpPr txBox="1"/>
          <p:nvPr/>
        </p:nvSpPr>
        <p:spPr>
          <a:xfrm>
            <a:off x="5132855" y="2430286"/>
            <a:ext cx="3782545" cy="2862322"/>
          </a:xfrm>
          <a:prstGeom prst="rect">
            <a:avLst/>
          </a:prstGeom>
          <a:noFill/>
        </p:spPr>
        <p:txBody>
          <a:bodyPr wrap="square" rtlCol="0">
            <a:spAutoFit/>
          </a:bodyPr>
          <a:lstStyle/>
          <a:p>
            <a:r>
              <a:rPr lang="en-US" b="1" dirty="0" smtClean="0"/>
              <a:t>-- first-generation sequencers: –</a:t>
            </a:r>
          </a:p>
          <a:p>
            <a:endParaRPr lang="en-US" dirty="0" smtClean="0"/>
          </a:p>
          <a:p>
            <a:r>
              <a:rPr lang="en-US" dirty="0" smtClean="0"/>
              <a:t>Sanger sequencer: 384 samples</a:t>
            </a:r>
          </a:p>
          <a:p>
            <a:r>
              <a:rPr lang="en-US" dirty="0" smtClean="0"/>
              <a:t>per single batch</a:t>
            </a:r>
          </a:p>
          <a:p>
            <a:endParaRPr lang="en-US" dirty="0"/>
          </a:p>
          <a:p>
            <a:r>
              <a:rPr lang="en-US" b="1" dirty="0" smtClean="0"/>
              <a:t>-- next-generation sequencers: --</a:t>
            </a:r>
          </a:p>
          <a:p>
            <a:endParaRPr lang="en-US" dirty="0" smtClean="0"/>
          </a:p>
          <a:p>
            <a:r>
              <a:rPr lang="en-US" dirty="0" smtClean="0"/>
              <a:t>Illumina, </a:t>
            </a:r>
            <a:r>
              <a:rPr lang="en-US" dirty="0" err="1" smtClean="0"/>
              <a:t>SOLiD</a:t>
            </a:r>
            <a:r>
              <a:rPr lang="en-US" dirty="0" smtClean="0"/>
              <a:t> sequencer: billions</a:t>
            </a:r>
          </a:p>
          <a:p>
            <a:r>
              <a:rPr lang="en-US" dirty="0" smtClean="0"/>
              <a:t>per single batch, ~3 million fold increase in throughput!</a:t>
            </a:r>
            <a:endParaRPr lang="en-US" dirty="0"/>
          </a:p>
        </p:txBody>
      </p:sp>
      <p:sp>
        <p:nvSpPr>
          <p:cNvPr id="178" name="TextBox 177"/>
          <p:cNvSpPr txBox="1"/>
          <p:nvPr/>
        </p:nvSpPr>
        <p:spPr>
          <a:xfrm>
            <a:off x="738182" y="1415534"/>
            <a:ext cx="2159566" cy="369332"/>
          </a:xfrm>
          <a:prstGeom prst="rect">
            <a:avLst/>
          </a:prstGeom>
          <a:noFill/>
        </p:spPr>
        <p:txBody>
          <a:bodyPr wrap="none" rtlCol="0">
            <a:spAutoFit/>
          </a:bodyPr>
          <a:lstStyle/>
          <a:p>
            <a:r>
              <a:rPr lang="en-US" dirty="0" smtClean="0"/>
              <a:t>Massively </a:t>
            </a:r>
            <a:r>
              <a:rPr lang="en-US" b="1" dirty="0" smtClean="0"/>
              <a:t>Parallel:</a:t>
            </a:r>
            <a:endParaRPr lang="en-US" b="1" dirty="0"/>
          </a:p>
        </p:txBody>
      </p:sp>
    </p:spTree>
    <p:extLst>
      <p:ext uri="{BB962C8B-B14F-4D97-AF65-F5344CB8AC3E}">
        <p14:creationId xmlns:p14="http://schemas.microsoft.com/office/powerpoint/2010/main" val="35289346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ngs.plot: quick mining &amp; visualization for NGS data</a:t>
            </a:r>
            <a:endParaRPr lang="en-US" dirty="0"/>
          </a:p>
        </p:txBody>
      </p:sp>
      <p:sp>
        <p:nvSpPr>
          <p:cNvPr id="3" name="Content Placeholder 2"/>
          <p:cNvSpPr>
            <a:spLocks noGrp="1"/>
          </p:cNvSpPr>
          <p:nvPr>
            <p:ph idx="1"/>
          </p:nvPr>
        </p:nvSpPr>
        <p:spPr>
          <a:xfrm>
            <a:off x="457200" y="1447800"/>
            <a:ext cx="8229600" cy="533399"/>
          </a:xfrm>
        </p:spPr>
        <p:txBody>
          <a:bodyPr>
            <a:normAutofit fontScale="92500" lnSpcReduction="10000"/>
          </a:bodyPr>
          <a:lstStyle/>
          <a:p>
            <a:r>
              <a:rPr lang="en-US" dirty="0" smtClean="0"/>
              <a:t>Easy-to-use command line program.</a:t>
            </a:r>
            <a:endParaRPr lang="en-US" dirty="0"/>
          </a:p>
        </p:txBody>
      </p:sp>
      <p:sp>
        <p:nvSpPr>
          <p:cNvPr id="4" name="TextBox 3"/>
          <p:cNvSpPr txBox="1"/>
          <p:nvPr/>
        </p:nvSpPr>
        <p:spPr>
          <a:xfrm>
            <a:off x="685800" y="2015395"/>
            <a:ext cx="769620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400" dirty="0" err="1" smtClean="0"/>
              <a:t>ngs.plot.r</a:t>
            </a:r>
            <a:r>
              <a:rPr lang="en-US" sz="2400" dirty="0" smtClean="0"/>
              <a:t> -G genome -R </a:t>
            </a:r>
            <a:r>
              <a:rPr lang="en-US" sz="2400" dirty="0" err="1" smtClean="0"/>
              <a:t>tss</a:t>
            </a:r>
            <a:r>
              <a:rPr lang="en-US" sz="2400" dirty="0" smtClean="0"/>
              <a:t> -C </a:t>
            </a:r>
            <a:r>
              <a:rPr lang="en-US" sz="2400" dirty="0" err="1" smtClean="0"/>
              <a:t>chipseq.bam</a:t>
            </a:r>
            <a:r>
              <a:rPr lang="en-US" sz="2400" dirty="0" smtClean="0"/>
              <a:t> -O output</a:t>
            </a:r>
          </a:p>
        </p:txBody>
      </p:sp>
      <p:sp>
        <p:nvSpPr>
          <p:cNvPr id="9" name="Slide Number Placeholder 8"/>
          <p:cNvSpPr>
            <a:spLocks noGrp="1"/>
          </p:cNvSpPr>
          <p:nvPr>
            <p:ph type="sldNum" sz="quarter" idx="12"/>
          </p:nvPr>
        </p:nvSpPr>
        <p:spPr/>
        <p:txBody>
          <a:bodyPr/>
          <a:lstStyle/>
          <a:p>
            <a:fld id="{B6F15528-21DE-4FAA-801E-634DDDAF4B2B}" type="slidenum">
              <a:rPr lang="en-US" smtClean="0"/>
              <a:pPr/>
              <a:t>40</a:t>
            </a:fld>
            <a:endParaRPr lang="en-US"/>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5941" y="4114800"/>
            <a:ext cx="6248400" cy="235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38200" y="3409890"/>
            <a:ext cx="4689981" cy="400110"/>
          </a:xfrm>
          <a:prstGeom prst="rect">
            <a:avLst/>
          </a:prstGeom>
          <a:noFill/>
        </p:spPr>
        <p:txBody>
          <a:bodyPr wrap="none" rtlCol="0">
            <a:spAutoFit/>
          </a:bodyPr>
          <a:lstStyle/>
          <a:p>
            <a:r>
              <a:rPr lang="en-US" sz="2000" dirty="0"/>
              <a:t>https://</a:t>
            </a:r>
            <a:r>
              <a:rPr lang="en-US" sz="2000" dirty="0" err="1"/>
              <a:t>github.com</a:t>
            </a:r>
            <a:r>
              <a:rPr lang="en-US" sz="2000" dirty="0"/>
              <a:t>/</a:t>
            </a:r>
            <a:r>
              <a:rPr lang="en-US" sz="2000" dirty="0" err="1"/>
              <a:t>shenlab-sinai</a:t>
            </a:r>
            <a:r>
              <a:rPr lang="en-US" sz="2000" dirty="0"/>
              <a:t>/</a:t>
            </a:r>
            <a:r>
              <a:rPr lang="en-US" sz="2000" dirty="0" err="1"/>
              <a:t>ngsplot</a:t>
            </a:r>
            <a:endParaRPr lang="en-US" sz="2000" dirty="0"/>
          </a:p>
        </p:txBody>
      </p:sp>
      <p:sp>
        <p:nvSpPr>
          <p:cNvPr id="7" name="TextBox 6"/>
          <p:cNvSpPr txBox="1"/>
          <p:nvPr/>
        </p:nvSpPr>
        <p:spPr>
          <a:xfrm>
            <a:off x="838200" y="2952690"/>
            <a:ext cx="7507259" cy="523220"/>
          </a:xfrm>
          <a:prstGeom prst="rect">
            <a:avLst/>
          </a:prstGeom>
          <a:noFill/>
        </p:spPr>
        <p:txBody>
          <a:bodyPr wrap="none" rtlCol="0">
            <a:spAutoFit/>
          </a:bodyPr>
          <a:lstStyle/>
          <a:p>
            <a:r>
              <a:rPr lang="en-US" sz="2800" b="1" dirty="0" err="1" smtClean="0"/>
              <a:t>GitHub</a:t>
            </a:r>
            <a:r>
              <a:rPr lang="en-US" sz="2800" b="1" dirty="0" smtClean="0"/>
              <a:t> – manuals, wikis, discussion forum</a:t>
            </a:r>
            <a:endParaRPr lang="en-US" sz="2800" b="1" dirty="0"/>
          </a:p>
        </p:txBody>
      </p:sp>
    </p:spTree>
    <p:extLst>
      <p:ext uri="{BB962C8B-B14F-4D97-AF65-F5344CB8AC3E}">
        <p14:creationId xmlns:p14="http://schemas.microsoft.com/office/powerpoint/2010/main" val="42446193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err="1" smtClean="0"/>
              <a:t>ngs.plot</a:t>
            </a:r>
            <a:r>
              <a:rPr lang="en-US" dirty="0" smtClean="0"/>
              <a:t> workflow</a:t>
            </a:r>
            <a:endParaRPr lang="en-US" dirty="0"/>
          </a:p>
        </p:txBody>
      </p:sp>
      <p:pic>
        <p:nvPicPr>
          <p:cNvPr id="4" name="Content Placeholder 3" descr="ngsplot workflow.png"/>
          <p:cNvPicPr>
            <a:picLocks noGrp="1" noChangeAspect="1"/>
          </p:cNvPicPr>
          <p:nvPr>
            <p:ph idx="1"/>
          </p:nvPr>
        </p:nvPicPr>
        <p:blipFill>
          <a:blip r:embed="rId2" cstate="print">
            <a:extLst>
              <a:ext uri="{28A0092B-C50C-407E-A947-70E740481C1C}">
                <a14:useLocalDpi xmlns:a14="http://schemas.microsoft.com/office/drawing/2010/main" val="0"/>
              </a:ext>
            </a:extLst>
          </a:blip>
          <a:srcRect l="-7976" r="-7976"/>
          <a:stretch>
            <a:fillRect/>
          </a:stretch>
        </p:blipFill>
        <p:spPr>
          <a:xfrm>
            <a:off x="33867" y="1295400"/>
            <a:ext cx="9144640" cy="5029200"/>
          </a:xfrm>
        </p:spPr>
      </p:pic>
    </p:spTree>
    <p:extLst>
      <p:ext uri="{BB962C8B-B14F-4D97-AF65-F5344CB8AC3E}">
        <p14:creationId xmlns:p14="http://schemas.microsoft.com/office/powerpoint/2010/main" val="13724887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histone modification marks</a:t>
            </a:r>
            <a:endParaRPr lang="en-US" dirty="0"/>
          </a:p>
        </p:txBody>
      </p:sp>
      <p:pic>
        <p:nvPicPr>
          <p:cNvPr id="6146" name="Picture 2" descr="http://www.nature.com/nri/journal/v12/n4/images/nri3173-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59" y="1523999"/>
            <a:ext cx="8285825" cy="4267201"/>
          </a:xfrm>
          <a:prstGeom prst="rect">
            <a:avLst/>
          </a:prstGeom>
          <a:noFill/>
          <a:extLst>
            <a:ext uri="{909E8E84-426E-40dd-AFC4-6F175D3DCCD1}">
              <a14:hiddenFill xmlns:a14="http://schemas.microsoft.com/office/drawing/2010/main">
                <a:solidFill>
                  <a:srgbClr val="FFFFFF"/>
                </a:solidFill>
              </a14:hiddenFill>
            </a:ext>
          </a:extLst>
        </p:spPr>
      </p:pic>
      <p:sp>
        <p:nvSpPr>
          <p:cNvPr id="4" name="6-Point Star 3"/>
          <p:cNvSpPr/>
          <p:nvPr/>
        </p:nvSpPr>
        <p:spPr>
          <a:xfrm>
            <a:off x="1624889" y="1752600"/>
            <a:ext cx="228600" cy="30480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6-Point Star 5"/>
          <p:cNvSpPr/>
          <p:nvPr/>
        </p:nvSpPr>
        <p:spPr>
          <a:xfrm>
            <a:off x="1624889" y="2133600"/>
            <a:ext cx="228600" cy="30480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8206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8194" name="Picture 2" descr="http://www.nature.com/nsmb/journal/v18/n9/images/nsmb.2123-F6.jpg"/>
          <p:cNvPicPr>
            <a:picLocks noChangeAspect="1" noChangeArrowheads="1"/>
          </p:cNvPicPr>
          <p:nvPr/>
        </p:nvPicPr>
        <p:blipFill rotWithShape="1">
          <a:blip r:embed="rId2">
            <a:extLst>
              <a:ext uri="{28A0092B-C50C-407E-A947-70E740481C1C}">
                <a14:useLocalDpi xmlns:a14="http://schemas.microsoft.com/office/drawing/2010/main" val="0"/>
              </a:ext>
            </a:extLst>
          </a:blip>
          <a:srcRect t="53183"/>
          <a:stretch/>
        </p:blipFill>
        <p:spPr bwMode="auto">
          <a:xfrm>
            <a:off x="914400" y="1295400"/>
            <a:ext cx="7315200" cy="36926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1" y="5340802"/>
            <a:ext cx="8305800" cy="120032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ChIP-seq in human embryonic stem cells</a:t>
            </a:r>
          </a:p>
          <a:p>
            <a:pPr marL="285750" indent="-285750">
              <a:buFont typeface="Arial" panose="020B0604020202020204" pitchFamily="34" charset="0"/>
              <a:buChar char="•"/>
            </a:pPr>
            <a:r>
              <a:rPr lang="en-US" sz="2400" dirty="0" smtClean="0"/>
              <a:t>Alignment files: h3k4me3.bam, h3k27me3.bam, h3k36me3.bam and </a:t>
            </a:r>
            <a:r>
              <a:rPr lang="en-US" sz="2400" dirty="0" err="1" smtClean="0"/>
              <a:t>input.bam</a:t>
            </a:r>
            <a:r>
              <a:rPr lang="en-US" sz="2400" dirty="0" smtClean="0"/>
              <a:t> (control)</a:t>
            </a:r>
            <a:endParaRPr lang="en-US" sz="2400" dirty="0"/>
          </a:p>
        </p:txBody>
      </p:sp>
      <p:sp>
        <p:nvSpPr>
          <p:cNvPr id="3" name="TextBox 2"/>
          <p:cNvSpPr txBox="1"/>
          <p:nvPr/>
        </p:nvSpPr>
        <p:spPr>
          <a:xfrm>
            <a:off x="3505200" y="4988076"/>
            <a:ext cx="3390672" cy="215444"/>
          </a:xfrm>
          <a:prstGeom prst="rect">
            <a:avLst/>
          </a:prstGeom>
          <a:noFill/>
        </p:spPr>
        <p:txBody>
          <a:bodyPr wrap="none" rtlCol="0">
            <a:spAutoFit/>
          </a:bodyPr>
          <a:lstStyle/>
          <a:p>
            <a:r>
              <a:rPr lang="en-US" sz="800" dirty="0"/>
              <a:t>http://www.nature.com/nsmb/journal/v18/n9/images/nsmb.2123-F6.jpg</a:t>
            </a:r>
          </a:p>
        </p:txBody>
      </p:sp>
      <p:sp>
        <p:nvSpPr>
          <p:cNvPr id="6" name="6-Point Star 5"/>
          <p:cNvSpPr/>
          <p:nvPr/>
        </p:nvSpPr>
        <p:spPr>
          <a:xfrm>
            <a:off x="3200400" y="3733800"/>
            <a:ext cx="228600" cy="30480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9738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and…go!</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05766181"/>
              </p:ext>
            </p:extLst>
          </p:nvPr>
        </p:nvGraphicFramePr>
        <p:xfrm>
          <a:off x="1219200" y="1740932"/>
          <a:ext cx="6343649" cy="1483360"/>
        </p:xfrm>
        <a:graphic>
          <a:graphicData uri="http://schemas.openxmlformats.org/drawingml/2006/table">
            <a:tbl>
              <a:tblPr firstRow="1" bandRow="1">
                <a:tableStyleId>{9D7B26C5-4107-4FEC-AEDC-1716B250A1EF}</a:tableStyleId>
              </a:tblPr>
              <a:tblGrid>
                <a:gridCol w="2914114"/>
                <a:gridCol w="1585912"/>
                <a:gridCol w="1843623"/>
              </a:tblGrid>
              <a:tr h="370840">
                <a:tc>
                  <a:txBody>
                    <a:bodyPr/>
                    <a:lstStyle/>
                    <a:p>
                      <a:r>
                        <a:rPr lang="en-US" dirty="0" smtClean="0"/>
                        <a:t>#Bam File</a:t>
                      </a:r>
                      <a:endParaRPr lang="en-US" dirty="0"/>
                    </a:p>
                  </a:txBody>
                  <a:tcPr/>
                </a:tc>
                <a:tc>
                  <a:txBody>
                    <a:bodyPr/>
                    <a:lstStyle/>
                    <a:p>
                      <a:r>
                        <a:rPr lang="en-US" dirty="0" smtClean="0"/>
                        <a:t>Gene</a:t>
                      </a:r>
                      <a:r>
                        <a:rPr lang="en-US" baseline="0" dirty="0" smtClean="0"/>
                        <a:t> List</a:t>
                      </a:r>
                      <a:endParaRPr lang="en-US" dirty="0"/>
                    </a:p>
                  </a:txBody>
                  <a:tcPr/>
                </a:tc>
                <a:tc>
                  <a:txBody>
                    <a:bodyPr/>
                    <a:lstStyle/>
                    <a:p>
                      <a:r>
                        <a:rPr lang="en-US" dirty="0" smtClean="0"/>
                        <a:t>Title</a:t>
                      </a:r>
                      <a:endParaRPr lang="en-US" dirty="0"/>
                    </a:p>
                  </a:txBody>
                  <a:tcPr/>
                </a:tc>
              </a:tr>
              <a:tr h="370840">
                <a:tc>
                  <a:txBody>
                    <a:bodyPr/>
                    <a:lstStyle/>
                    <a:p>
                      <a:r>
                        <a:rPr lang="en-US" dirty="0" smtClean="0"/>
                        <a:t>h3k4me3.bam:input.bam</a:t>
                      </a:r>
                      <a:endParaRPr lang="en-US" dirty="0"/>
                    </a:p>
                  </a:txBody>
                  <a:tcPr/>
                </a:tc>
                <a:tc>
                  <a:txBody>
                    <a:bodyPr/>
                    <a:lstStyle/>
                    <a:p>
                      <a:r>
                        <a:rPr lang="en-US" dirty="0" smtClean="0"/>
                        <a:t>-1</a:t>
                      </a:r>
                      <a:endParaRPr lang="en-US" dirty="0"/>
                    </a:p>
                  </a:txBody>
                  <a:tcPr/>
                </a:tc>
                <a:tc>
                  <a:txBody>
                    <a:bodyPr/>
                    <a:lstStyle/>
                    <a:p>
                      <a:r>
                        <a:rPr lang="en-US" dirty="0" smtClean="0"/>
                        <a:t>H3K4me3</a:t>
                      </a:r>
                      <a:endParaRPr lang="en-US" dirty="0"/>
                    </a:p>
                  </a:txBody>
                  <a:tcPr/>
                </a:tc>
              </a:tr>
              <a:tr h="370840">
                <a:tc>
                  <a:txBody>
                    <a:bodyPr/>
                    <a:lstStyle/>
                    <a:p>
                      <a:r>
                        <a:rPr lang="en-US" dirty="0" smtClean="0"/>
                        <a:t>h3k27me3.bam:input.bam</a:t>
                      </a:r>
                      <a:endParaRPr lang="en-US" dirty="0"/>
                    </a:p>
                  </a:txBody>
                  <a:tcPr/>
                </a:tc>
                <a:tc>
                  <a:txBody>
                    <a:bodyPr/>
                    <a:lstStyle/>
                    <a:p>
                      <a:r>
                        <a:rPr lang="en-US" dirty="0" smtClean="0"/>
                        <a:t>-1</a:t>
                      </a:r>
                      <a:endParaRPr lang="en-US" dirty="0"/>
                    </a:p>
                  </a:txBody>
                  <a:tcPr/>
                </a:tc>
                <a:tc>
                  <a:txBody>
                    <a:bodyPr/>
                    <a:lstStyle/>
                    <a:p>
                      <a:r>
                        <a:rPr lang="en-US" dirty="0" smtClean="0"/>
                        <a:t>H3K27me3</a:t>
                      </a:r>
                      <a:endParaRPr lang="en-US" dirty="0"/>
                    </a:p>
                  </a:txBody>
                  <a:tcPr/>
                </a:tc>
              </a:tr>
              <a:tr h="370840">
                <a:tc>
                  <a:txBody>
                    <a:bodyPr/>
                    <a:lstStyle/>
                    <a:p>
                      <a:r>
                        <a:rPr lang="en-US" dirty="0" smtClean="0"/>
                        <a:t>h3k36me3.bam:input.bam</a:t>
                      </a:r>
                      <a:endParaRPr lang="en-US" dirty="0"/>
                    </a:p>
                  </a:txBody>
                  <a:tcPr/>
                </a:tc>
                <a:tc>
                  <a:txBody>
                    <a:bodyPr/>
                    <a:lstStyle/>
                    <a:p>
                      <a:r>
                        <a:rPr lang="en-US" dirty="0" smtClean="0"/>
                        <a:t>-1</a:t>
                      </a:r>
                      <a:endParaRPr lang="en-US" dirty="0"/>
                    </a:p>
                  </a:txBody>
                  <a:tcPr/>
                </a:tc>
                <a:tc>
                  <a:txBody>
                    <a:bodyPr/>
                    <a:lstStyle/>
                    <a:p>
                      <a:r>
                        <a:rPr lang="en-US" dirty="0" smtClean="0"/>
                        <a:t>H3K36me3</a:t>
                      </a:r>
                      <a:endParaRPr lang="en-US" dirty="0"/>
                    </a:p>
                  </a:txBody>
                  <a:tcPr/>
                </a:tc>
              </a:tr>
            </a:tbl>
          </a:graphicData>
        </a:graphic>
      </p:graphicFrame>
      <p:sp>
        <p:nvSpPr>
          <p:cNvPr id="4" name="TextBox 3"/>
          <p:cNvSpPr txBox="1"/>
          <p:nvPr/>
        </p:nvSpPr>
        <p:spPr>
          <a:xfrm>
            <a:off x="1219200" y="1219200"/>
            <a:ext cx="1416373" cy="461665"/>
          </a:xfrm>
          <a:prstGeom prst="rect">
            <a:avLst/>
          </a:prstGeom>
          <a:noFill/>
        </p:spPr>
        <p:txBody>
          <a:bodyPr wrap="none" rtlCol="0">
            <a:spAutoFit/>
          </a:bodyPr>
          <a:lstStyle/>
          <a:p>
            <a:r>
              <a:rPr lang="en-US" sz="2400" dirty="0" smtClean="0"/>
              <a:t>config.txt</a:t>
            </a:r>
            <a:endParaRPr lang="en-US" sz="2400" dirty="0"/>
          </a:p>
        </p:txBody>
      </p:sp>
      <p:sp>
        <p:nvSpPr>
          <p:cNvPr id="5" name="TextBox 4"/>
          <p:cNvSpPr txBox="1"/>
          <p:nvPr/>
        </p:nvSpPr>
        <p:spPr>
          <a:xfrm>
            <a:off x="533399" y="3713789"/>
            <a:ext cx="7941598"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000" dirty="0" smtClean="0"/>
              <a:t>ngs.plot –G hg19 –R genebody –C config.txt –GO km –O </a:t>
            </a:r>
            <a:r>
              <a:rPr lang="en-US" sz="2000" dirty="0" err="1" smtClean="0"/>
              <a:t>threeMarks</a:t>
            </a:r>
            <a:endParaRPr lang="en-US" sz="2000" dirty="0"/>
          </a:p>
        </p:txBody>
      </p:sp>
      <p:sp>
        <p:nvSpPr>
          <p:cNvPr id="6" name="TextBox 5"/>
          <p:cNvSpPr txBox="1"/>
          <p:nvPr/>
        </p:nvSpPr>
        <p:spPr>
          <a:xfrm>
            <a:off x="304799" y="4722322"/>
            <a:ext cx="1710725" cy="369332"/>
          </a:xfrm>
          <a:prstGeom prst="rect">
            <a:avLst/>
          </a:prstGeom>
          <a:noFill/>
        </p:spPr>
        <p:txBody>
          <a:bodyPr wrap="none" rtlCol="0">
            <a:spAutoFit/>
          </a:bodyPr>
          <a:lstStyle/>
          <a:p>
            <a:r>
              <a:rPr lang="en-US" dirty="0" smtClean="0"/>
              <a:t>Genome name</a:t>
            </a:r>
            <a:endParaRPr lang="en-US" dirty="0"/>
          </a:p>
        </p:txBody>
      </p:sp>
      <p:sp>
        <p:nvSpPr>
          <p:cNvPr id="7" name="TextBox 6"/>
          <p:cNvSpPr txBox="1"/>
          <p:nvPr/>
        </p:nvSpPr>
        <p:spPr>
          <a:xfrm>
            <a:off x="2327195" y="4671236"/>
            <a:ext cx="979755" cy="369332"/>
          </a:xfrm>
          <a:prstGeom prst="rect">
            <a:avLst/>
          </a:prstGeom>
          <a:noFill/>
        </p:spPr>
        <p:txBody>
          <a:bodyPr wrap="none" rtlCol="0">
            <a:spAutoFit/>
          </a:bodyPr>
          <a:lstStyle/>
          <a:p>
            <a:r>
              <a:rPr lang="en-US" dirty="0" smtClean="0"/>
              <a:t>Region </a:t>
            </a:r>
            <a:endParaRPr lang="en-US" dirty="0"/>
          </a:p>
        </p:txBody>
      </p:sp>
      <p:sp>
        <p:nvSpPr>
          <p:cNvPr id="8" name="TextBox 7"/>
          <p:cNvSpPr txBox="1"/>
          <p:nvPr/>
        </p:nvSpPr>
        <p:spPr>
          <a:xfrm>
            <a:off x="3505200" y="4722322"/>
            <a:ext cx="1620957" cy="369332"/>
          </a:xfrm>
          <a:prstGeom prst="rect">
            <a:avLst/>
          </a:prstGeom>
          <a:noFill/>
        </p:spPr>
        <p:txBody>
          <a:bodyPr wrap="none" rtlCol="0">
            <a:spAutoFit/>
          </a:bodyPr>
          <a:lstStyle/>
          <a:p>
            <a:r>
              <a:rPr lang="en-US" dirty="0" smtClean="0"/>
              <a:t>Configuration </a:t>
            </a:r>
            <a:endParaRPr lang="en-US" dirty="0"/>
          </a:p>
        </p:txBody>
      </p:sp>
      <p:sp>
        <p:nvSpPr>
          <p:cNvPr id="9" name="TextBox 8"/>
          <p:cNvSpPr txBox="1"/>
          <p:nvPr/>
        </p:nvSpPr>
        <p:spPr>
          <a:xfrm>
            <a:off x="5314677" y="4583823"/>
            <a:ext cx="2313454" cy="646331"/>
          </a:xfrm>
          <a:prstGeom prst="rect">
            <a:avLst/>
          </a:prstGeom>
          <a:noFill/>
        </p:spPr>
        <p:txBody>
          <a:bodyPr wrap="none" rtlCol="0">
            <a:spAutoFit/>
          </a:bodyPr>
          <a:lstStyle/>
          <a:p>
            <a:r>
              <a:rPr lang="en-US" dirty="0" smtClean="0"/>
              <a:t>Gene rank/clustering</a:t>
            </a:r>
          </a:p>
          <a:p>
            <a:r>
              <a:rPr lang="en-US" dirty="0" smtClean="0"/>
              <a:t>(K-means)</a:t>
            </a:r>
            <a:endParaRPr lang="en-US" dirty="0"/>
          </a:p>
        </p:txBody>
      </p:sp>
      <p:sp>
        <p:nvSpPr>
          <p:cNvPr id="10" name="TextBox 9"/>
          <p:cNvSpPr txBox="1"/>
          <p:nvPr/>
        </p:nvSpPr>
        <p:spPr>
          <a:xfrm>
            <a:off x="7761766" y="4583823"/>
            <a:ext cx="1066800" cy="646331"/>
          </a:xfrm>
          <a:prstGeom prst="rect">
            <a:avLst/>
          </a:prstGeom>
          <a:noFill/>
        </p:spPr>
        <p:txBody>
          <a:bodyPr wrap="square" rtlCol="0">
            <a:spAutoFit/>
          </a:bodyPr>
          <a:lstStyle/>
          <a:p>
            <a:r>
              <a:rPr lang="en-US" dirty="0" smtClean="0"/>
              <a:t>Output name</a:t>
            </a:r>
            <a:endParaRPr lang="en-US" dirty="0"/>
          </a:p>
        </p:txBody>
      </p:sp>
      <p:cxnSp>
        <p:nvCxnSpPr>
          <p:cNvPr id="12" name="Straight Connector 11"/>
          <p:cNvCxnSpPr>
            <a:stCxn id="6" idx="0"/>
          </p:cNvCxnSpPr>
          <p:nvPr/>
        </p:nvCxnSpPr>
        <p:spPr>
          <a:xfrm flipV="1">
            <a:off x="1160162" y="4038600"/>
            <a:ext cx="973438" cy="683722"/>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0"/>
          </p:cNvCxnSpPr>
          <p:nvPr/>
        </p:nvCxnSpPr>
        <p:spPr>
          <a:xfrm flipV="1">
            <a:off x="2817073" y="4038600"/>
            <a:ext cx="383327" cy="632636"/>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 idx="0"/>
          </p:cNvCxnSpPr>
          <p:nvPr/>
        </p:nvCxnSpPr>
        <p:spPr>
          <a:xfrm flipV="1">
            <a:off x="4315679" y="4038600"/>
            <a:ext cx="408721" cy="683722"/>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0"/>
          </p:cNvCxnSpPr>
          <p:nvPr/>
        </p:nvCxnSpPr>
        <p:spPr>
          <a:xfrm flipH="1" flipV="1">
            <a:off x="6400800" y="4038600"/>
            <a:ext cx="70604" cy="545223"/>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7696200" y="4038600"/>
            <a:ext cx="457200" cy="545223"/>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88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014" y="594220"/>
            <a:ext cx="2517180" cy="5791200"/>
          </a:xfrm>
          <a:prstGeom prst="rect">
            <a:avLst/>
          </a:prstGeom>
        </p:spPr>
      </p:pic>
      <p:sp>
        <p:nvSpPr>
          <p:cNvPr id="4" name="TextBox 3"/>
          <p:cNvSpPr txBox="1"/>
          <p:nvPr/>
        </p:nvSpPr>
        <p:spPr>
          <a:xfrm>
            <a:off x="228600" y="76200"/>
            <a:ext cx="1338828" cy="369332"/>
          </a:xfrm>
          <a:prstGeom prst="rect">
            <a:avLst/>
          </a:prstGeom>
          <a:noFill/>
        </p:spPr>
        <p:txBody>
          <a:bodyPr wrap="none" rtlCol="0">
            <a:spAutoFit/>
          </a:bodyPr>
          <a:lstStyle/>
          <a:p>
            <a:r>
              <a:rPr lang="en-US" dirty="0" smtClean="0"/>
              <a:t>H3K27me3</a:t>
            </a:r>
            <a:endParaRPr lang="en-US" dirty="0"/>
          </a:p>
        </p:txBody>
      </p:sp>
      <p:sp>
        <p:nvSpPr>
          <p:cNvPr id="5" name="TextBox 4"/>
          <p:cNvSpPr txBox="1"/>
          <p:nvPr/>
        </p:nvSpPr>
        <p:spPr>
          <a:xfrm>
            <a:off x="1491496" y="76200"/>
            <a:ext cx="1210588" cy="369332"/>
          </a:xfrm>
          <a:prstGeom prst="rect">
            <a:avLst/>
          </a:prstGeom>
          <a:noFill/>
        </p:spPr>
        <p:txBody>
          <a:bodyPr wrap="none" rtlCol="0">
            <a:spAutoFit/>
          </a:bodyPr>
          <a:lstStyle/>
          <a:p>
            <a:r>
              <a:rPr lang="en-US" dirty="0" smtClean="0"/>
              <a:t>H3K4me3</a:t>
            </a:r>
            <a:endParaRPr lang="en-US" dirty="0"/>
          </a:p>
        </p:txBody>
      </p:sp>
      <p:sp>
        <p:nvSpPr>
          <p:cNvPr id="6" name="TextBox 5"/>
          <p:cNvSpPr txBox="1"/>
          <p:nvPr/>
        </p:nvSpPr>
        <p:spPr>
          <a:xfrm>
            <a:off x="2685966" y="76200"/>
            <a:ext cx="1338828" cy="369332"/>
          </a:xfrm>
          <a:prstGeom prst="rect">
            <a:avLst/>
          </a:prstGeom>
          <a:noFill/>
        </p:spPr>
        <p:txBody>
          <a:bodyPr wrap="none" rtlCol="0">
            <a:spAutoFit/>
          </a:bodyPr>
          <a:lstStyle/>
          <a:p>
            <a:r>
              <a:rPr lang="en-US" dirty="0" smtClean="0"/>
              <a:t>H3K36me3</a:t>
            </a:r>
            <a:endParaRPr lang="en-US" dirty="0"/>
          </a:p>
        </p:txBody>
      </p:sp>
      <p:cxnSp>
        <p:nvCxnSpPr>
          <p:cNvPr id="8" name="Straight Connector 7"/>
          <p:cNvCxnSpPr>
            <a:stCxn id="4" idx="2"/>
          </p:cNvCxnSpPr>
          <p:nvPr/>
        </p:nvCxnSpPr>
        <p:spPr>
          <a:xfrm>
            <a:off x="898014" y="445532"/>
            <a:ext cx="321186" cy="148688"/>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057400" y="304800"/>
            <a:ext cx="19695" cy="2894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2"/>
          </p:cNvCxnSpPr>
          <p:nvPr/>
        </p:nvCxnSpPr>
        <p:spPr>
          <a:xfrm flipH="1">
            <a:off x="2971800" y="445532"/>
            <a:ext cx="383580" cy="148688"/>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00435" y="914400"/>
            <a:ext cx="1484795" cy="646331"/>
          </a:xfrm>
          <a:prstGeom prst="rect">
            <a:avLst/>
          </a:prstGeom>
          <a:noFill/>
        </p:spPr>
        <p:txBody>
          <a:bodyPr wrap="square" rtlCol="0">
            <a:spAutoFit/>
          </a:bodyPr>
          <a:lstStyle/>
          <a:p>
            <a:r>
              <a:rPr lang="en-US" dirty="0" smtClean="0"/>
              <a:t>Strongly expressed</a:t>
            </a:r>
            <a:endParaRPr lang="en-US" dirty="0"/>
          </a:p>
        </p:txBody>
      </p:sp>
      <p:sp>
        <p:nvSpPr>
          <p:cNvPr id="14" name="TextBox 13"/>
          <p:cNvSpPr txBox="1"/>
          <p:nvPr/>
        </p:nvSpPr>
        <p:spPr>
          <a:xfrm>
            <a:off x="3500435" y="1809009"/>
            <a:ext cx="1351652" cy="369332"/>
          </a:xfrm>
          <a:prstGeom prst="rect">
            <a:avLst/>
          </a:prstGeom>
          <a:noFill/>
        </p:spPr>
        <p:txBody>
          <a:bodyPr wrap="none" rtlCol="0">
            <a:spAutoFit/>
          </a:bodyPr>
          <a:lstStyle/>
          <a:p>
            <a:r>
              <a:rPr lang="en-US" dirty="0" err="1" smtClean="0"/>
              <a:t>Supressed</a:t>
            </a:r>
            <a:r>
              <a:rPr lang="en-US" dirty="0" smtClean="0"/>
              <a:t> </a:t>
            </a:r>
            <a:endParaRPr lang="en-US" dirty="0"/>
          </a:p>
        </p:txBody>
      </p:sp>
      <p:sp>
        <p:nvSpPr>
          <p:cNvPr id="15" name="TextBox 14"/>
          <p:cNvSpPr txBox="1"/>
          <p:nvPr/>
        </p:nvSpPr>
        <p:spPr>
          <a:xfrm>
            <a:off x="3533584" y="2819400"/>
            <a:ext cx="1069524" cy="369332"/>
          </a:xfrm>
          <a:prstGeom prst="rect">
            <a:avLst/>
          </a:prstGeom>
          <a:noFill/>
        </p:spPr>
        <p:txBody>
          <a:bodyPr wrap="none" rtlCol="0">
            <a:spAutoFit/>
          </a:bodyPr>
          <a:lstStyle/>
          <a:p>
            <a:r>
              <a:rPr lang="en-US" dirty="0" smtClean="0"/>
              <a:t>Bivalent </a:t>
            </a:r>
            <a:endParaRPr lang="en-US" dirty="0"/>
          </a:p>
        </p:txBody>
      </p:sp>
      <p:sp>
        <p:nvSpPr>
          <p:cNvPr id="16" name="TextBox 15"/>
          <p:cNvSpPr txBox="1"/>
          <p:nvPr/>
        </p:nvSpPr>
        <p:spPr>
          <a:xfrm>
            <a:off x="3630436" y="4495800"/>
            <a:ext cx="1043876" cy="369332"/>
          </a:xfrm>
          <a:prstGeom prst="rect">
            <a:avLst/>
          </a:prstGeom>
          <a:noFill/>
        </p:spPr>
        <p:txBody>
          <a:bodyPr wrap="none" rtlCol="0">
            <a:spAutoFit/>
          </a:bodyPr>
          <a:lstStyle/>
          <a:p>
            <a:r>
              <a:rPr lang="en-US" dirty="0" smtClean="0"/>
              <a:t>Nothing </a:t>
            </a:r>
            <a:endParaRPr lang="en-US" dirty="0"/>
          </a:p>
        </p:txBody>
      </p:sp>
      <p:sp>
        <p:nvSpPr>
          <p:cNvPr id="17" name="TextBox 16"/>
          <p:cNvSpPr txBox="1"/>
          <p:nvPr/>
        </p:nvSpPr>
        <p:spPr>
          <a:xfrm>
            <a:off x="3518204" y="5739089"/>
            <a:ext cx="1316114" cy="646331"/>
          </a:xfrm>
          <a:prstGeom prst="rect">
            <a:avLst/>
          </a:prstGeom>
          <a:noFill/>
        </p:spPr>
        <p:txBody>
          <a:bodyPr wrap="square" rtlCol="0">
            <a:spAutoFit/>
          </a:bodyPr>
          <a:lstStyle/>
          <a:p>
            <a:r>
              <a:rPr lang="en-US" dirty="0" smtClean="0"/>
              <a:t>Weakly expressed</a:t>
            </a:r>
            <a:endParaRPr lang="en-US" dirty="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31" y="6507479"/>
            <a:ext cx="3419863" cy="274321"/>
          </a:xfrm>
          <a:prstGeom prst="rect">
            <a:avLst/>
          </a:prstGeom>
        </p:spPr>
      </p:pic>
      <p:cxnSp>
        <p:nvCxnSpPr>
          <p:cNvPr id="26" name="Straight Connector 25"/>
          <p:cNvCxnSpPr/>
          <p:nvPr/>
        </p:nvCxnSpPr>
        <p:spPr>
          <a:xfrm flipV="1">
            <a:off x="762000" y="6324600"/>
            <a:ext cx="1066800" cy="182879"/>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514600" y="6324600"/>
            <a:ext cx="1371600" cy="167640"/>
          </a:xfrm>
          <a:prstGeom prst="line">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7882" y="2101555"/>
            <a:ext cx="461665" cy="2394245"/>
          </a:xfrm>
          <a:prstGeom prst="rect">
            <a:avLst/>
          </a:prstGeom>
          <a:noFill/>
        </p:spPr>
        <p:txBody>
          <a:bodyPr vert="vert270" wrap="none" rtlCol="0">
            <a:spAutoFit/>
          </a:bodyPr>
          <a:lstStyle/>
          <a:p>
            <a:r>
              <a:rPr lang="en-US" dirty="0" smtClean="0"/>
              <a:t>~22,000 human genes</a:t>
            </a:r>
            <a:endParaRPr lang="en-US" dirty="0"/>
          </a:p>
        </p:txBody>
      </p:sp>
      <p:cxnSp>
        <p:nvCxnSpPr>
          <p:cNvPr id="32" name="Straight Connector 31"/>
          <p:cNvCxnSpPr/>
          <p:nvPr/>
        </p:nvCxnSpPr>
        <p:spPr>
          <a:xfrm>
            <a:off x="838200" y="609600"/>
            <a:ext cx="0" cy="5654180"/>
          </a:xfrm>
          <a:prstGeom prst="line">
            <a:avLst/>
          </a:prstGeom>
          <a:ln w="4445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745397"/>
            <a:ext cx="3503136" cy="3064696"/>
          </a:xfrm>
          <a:prstGeom prst="rect">
            <a:avLst/>
          </a:prstGeom>
        </p:spPr>
      </p:pic>
      <p:sp>
        <p:nvSpPr>
          <p:cNvPr id="36" name="TextBox 35"/>
          <p:cNvSpPr txBox="1"/>
          <p:nvPr/>
        </p:nvSpPr>
        <p:spPr>
          <a:xfrm>
            <a:off x="5943600" y="1376065"/>
            <a:ext cx="1886094" cy="369332"/>
          </a:xfrm>
          <a:prstGeom prst="rect">
            <a:avLst/>
          </a:prstGeom>
          <a:noFill/>
        </p:spPr>
        <p:txBody>
          <a:bodyPr wrap="none" rtlCol="0">
            <a:spAutoFit/>
          </a:bodyPr>
          <a:lstStyle/>
          <a:p>
            <a:r>
              <a:rPr lang="en-US" dirty="0" smtClean="0"/>
              <a:t>“Average” profile</a:t>
            </a:r>
            <a:endParaRPr lang="en-US" dirty="0"/>
          </a:p>
        </p:txBody>
      </p:sp>
      <p:sp>
        <p:nvSpPr>
          <p:cNvPr id="37" name="TextBox 36"/>
          <p:cNvSpPr txBox="1"/>
          <p:nvPr/>
        </p:nvSpPr>
        <p:spPr>
          <a:xfrm>
            <a:off x="6477000" y="2209800"/>
            <a:ext cx="1210588" cy="369332"/>
          </a:xfrm>
          <a:prstGeom prst="rect">
            <a:avLst/>
          </a:prstGeom>
          <a:noFill/>
        </p:spPr>
        <p:txBody>
          <a:bodyPr wrap="none" rtlCol="0">
            <a:spAutoFit/>
          </a:bodyPr>
          <a:lstStyle/>
          <a:p>
            <a:r>
              <a:rPr lang="en-US" dirty="0" smtClean="0"/>
              <a:t>H3K4me3</a:t>
            </a:r>
            <a:endParaRPr lang="en-US" dirty="0"/>
          </a:p>
        </p:txBody>
      </p:sp>
      <p:sp>
        <p:nvSpPr>
          <p:cNvPr id="38" name="TextBox 37"/>
          <p:cNvSpPr txBox="1"/>
          <p:nvPr/>
        </p:nvSpPr>
        <p:spPr>
          <a:xfrm>
            <a:off x="6629400" y="2656687"/>
            <a:ext cx="1338828" cy="369332"/>
          </a:xfrm>
          <a:prstGeom prst="rect">
            <a:avLst/>
          </a:prstGeom>
          <a:noFill/>
        </p:spPr>
        <p:txBody>
          <a:bodyPr wrap="none" rtlCol="0">
            <a:spAutoFit/>
          </a:bodyPr>
          <a:lstStyle/>
          <a:p>
            <a:r>
              <a:rPr lang="en-US" dirty="0" smtClean="0"/>
              <a:t>H3K27me3</a:t>
            </a:r>
            <a:endParaRPr lang="en-US" dirty="0"/>
          </a:p>
        </p:txBody>
      </p:sp>
      <p:sp>
        <p:nvSpPr>
          <p:cNvPr id="39" name="TextBox 38"/>
          <p:cNvSpPr txBox="1"/>
          <p:nvPr/>
        </p:nvSpPr>
        <p:spPr>
          <a:xfrm>
            <a:off x="6508335" y="3962400"/>
            <a:ext cx="1338828" cy="369332"/>
          </a:xfrm>
          <a:prstGeom prst="rect">
            <a:avLst/>
          </a:prstGeom>
          <a:noFill/>
        </p:spPr>
        <p:txBody>
          <a:bodyPr wrap="none" rtlCol="0">
            <a:spAutoFit/>
          </a:bodyPr>
          <a:lstStyle/>
          <a:p>
            <a:r>
              <a:rPr lang="en-US" dirty="0" smtClean="0"/>
              <a:t>H3K36me3</a:t>
            </a:r>
            <a:endParaRPr lang="en-US" dirty="0"/>
          </a:p>
        </p:txBody>
      </p:sp>
      <p:cxnSp>
        <p:nvCxnSpPr>
          <p:cNvPr id="41" name="Straight Arrow Connector 40"/>
          <p:cNvCxnSpPr/>
          <p:nvPr/>
        </p:nvCxnSpPr>
        <p:spPr>
          <a:xfrm flipH="1">
            <a:off x="6248400" y="2438400"/>
            <a:ext cx="381000" cy="2182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1"/>
          </p:cNvCxnSpPr>
          <p:nvPr/>
        </p:nvCxnSpPr>
        <p:spPr>
          <a:xfrm flipH="1">
            <a:off x="6019800" y="2841353"/>
            <a:ext cx="609600" cy="43639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6946699" y="3857002"/>
            <a:ext cx="69435" cy="184666"/>
          </a:xfrm>
          <a:prstGeom prst="line">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037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47987"/>
            <a:ext cx="7772400" cy="1362075"/>
          </a:xfrm>
        </p:spPr>
        <p:txBody>
          <a:bodyPr/>
          <a:lstStyle/>
          <a:p>
            <a:r>
              <a:rPr lang="en-US" dirty="0" smtClean="0"/>
              <a:t>(optional) Demo: ngs.plot</a:t>
            </a:r>
            <a:endParaRPr lang="en-US" dirty="0"/>
          </a:p>
        </p:txBody>
      </p:sp>
      <p:sp>
        <p:nvSpPr>
          <p:cNvPr id="3" name="Text Placeholder 2"/>
          <p:cNvSpPr>
            <a:spLocks noGrp="1"/>
          </p:cNvSpPr>
          <p:nvPr>
            <p:ph type="body" idx="1"/>
          </p:nvPr>
        </p:nvSpPr>
        <p:spPr>
          <a:xfrm>
            <a:off x="685800" y="1447800"/>
            <a:ext cx="7772400" cy="1500187"/>
          </a:xfrm>
        </p:spPr>
        <p:txBody>
          <a:bodyPr/>
          <a:lstStyle/>
          <a:p>
            <a:r>
              <a:rPr lang="en-US" dirty="0" smtClean="0"/>
              <a:t>Global visualization made easy…</a:t>
            </a:r>
            <a:endParaRPr lang="en-US" dirty="0"/>
          </a:p>
        </p:txBody>
      </p:sp>
    </p:spTree>
    <p:extLst>
      <p:ext uri="{BB962C8B-B14F-4D97-AF65-F5344CB8AC3E}">
        <p14:creationId xmlns:p14="http://schemas.microsoft.com/office/powerpoint/2010/main" val="185107094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Vertical Text Placeholder 4"/>
          <p:cNvSpPr>
            <a:spLocks noGrp="1"/>
          </p:cNvSpPr>
          <p:nvPr>
            <p:ph type="body" orient="vert" idx="1"/>
          </p:nvPr>
        </p:nvSpPr>
        <p:spPr/>
        <p:txBody>
          <a:bodyPr vert="horz"/>
          <a:lstStyle/>
          <a:p>
            <a:r>
              <a:rPr lang="en-US" dirty="0" smtClean="0"/>
              <a:t>Different commonly used data formats in NGS bioinformatics</a:t>
            </a:r>
          </a:p>
          <a:p>
            <a:r>
              <a:rPr lang="en-US" dirty="0" smtClean="0"/>
              <a:t>The basic workflow from </a:t>
            </a:r>
            <a:r>
              <a:rPr lang="en-US" dirty="0" err="1" smtClean="0"/>
              <a:t>fastq</a:t>
            </a:r>
            <a:r>
              <a:rPr lang="en-US" dirty="0" smtClean="0"/>
              <a:t> to coverage</a:t>
            </a:r>
          </a:p>
          <a:p>
            <a:r>
              <a:rPr lang="en-US" dirty="0" smtClean="0"/>
              <a:t>A very useful visualization tool for NGS data – </a:t>
            </a:r>
            <a:r>
              <a:rPr lang="en-US" dirty="0" err="1" smtClean="0"/>
              <a:t>ngs.plot</a:t>
            </a:r>
            <a:endParaRPr lang="en-US" dirty="0" smtClean="0"/>
          </a:p>
        </p:txBody>
      </p:sp>
      <p:sp>
        <p:nvSpPr>
          <p:cNvPr id="6" name="TextBox 5"/>
          <p:cNvSpPr txBox="1"/>
          <p:nvPr/>
        </p:nvSpPr>
        <p:spPr>
          <a:xfrm>
            <a:off x="762000" y="4953000"/>
            <a:ext cx="7729049" cy="523220"/>
          </a:xfrm>
          <a:prstGeom prst="rect">
            <a:avLst/>
          </a:prstGeom>
          <a:noFill/>
        </p:spPr>
        <p:txBody>
          <a:bodyPr wrap="none" rtlCol="0">
            <a:spAutoFit/>
          </a:bodyPr>
          <a:lstStyle/>
          <a:p>
            <a:r>
              <a:rPr lang="en-US" sz="2800" dirty="0" smtClean="0">
                <a:solidFill>
                  <a:srgbClr val="FF0000"/>
                </a:solidFill>
              </a:rPr>
              <a:t>Bioinformatics is about getting your hands dirty!</a:t>
            </a:r>
            <a:endParaRPr lang="en-US" sz="2800" dirty="0">
              <a:solidFill>
                <a:srgbClr val="FF0000"/>
              </a:solidFill>
            </a:endParaRPr>
          </a:p>
        </p:txBody>
      </p:sp>
    </p:spTree>
    <p:extLst>
      <p:ext uri="{BB962C8B-B14F-4D97-AF65-F5344CB8AC3E}">
        <p14:creationId xmlns:p14="http://schemas.microsoft.com/office/powerpoint/2010/main" val="30491341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“short” reads?</a:t>
            </a:r>
            <a:endParaRPr lang="en-US" dirty="0"/>
          </a:p>
        </p:txBody>
      </p:sp>
      <p:pic>
        <p:nvPicPr>
          <p:cNvPr id="2050" name="Picture 2" descr="http://www.edgebio.com/blog_old/uploads/2011/0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219200"/>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91227" y="3470731"/>
            <a:ext cx="2789546" cy="215444"/>
          </a:xfrm>
          <a:prstGeom prst="rect">
            <a:avLst/>
          </a:prstGeom>
          <a:noFill/>
        </p:spPr>
        <p:txBody>
          <a:bodyPr wrap="none" rtlCol="0">
            <a:spAutoFit/>
          </a:bodyPr>
          <a:lstStyle/>
          <a:p>
            <a:r>
              <a:rPr lang="en-US" sz="800" dirty="0">
                <a:hlinkClick r:id="rId4"/>
              </a:rPr>
              <a:t>http://www.edgebio.com/blog_old/uploads/2011/06/1.png</a:t>
            </a:r>
            <a:endParaRPr lang="en-US" sz="800" dirty="0"/>
          </a:p>
        </p:txBody>
      </p:sp>
      <p:pic>
        <p:nvPicPr>
          <p:cNvPr id="2052" name="Picture 4" descr="http://upload.wikimedia.org/wikipedia/commons/6/60/DNA_Sequencing_gDNA_librari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381125"/>
            <a:ext cx="3714749" cy="495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10807" y="6343650"/>
            <a:ext cx="3347391" cy="215444"/>
          </a:xfrm>
          <a:prstGeom prst="rect">
            <a:avLst/>
          </a:prstGeom>
          <a:noFill/>
        </p:spPr>
        <p:txBody>
          <a:bodyPr wrap="none" rtlCol="0">
            <a:spAutoFit/>
          </a:bodyPr>
          <a:lstStyle/>
          <a:p>
            <a:r>
              <a:rPr lang="en-US" sz="800" dirty="0">
                <a:hlinkClick r:id="rId6"/>
              </a:rPr>
              <a:t>http://en.wikipedia.org/wiki/File:DNA_Sequencing_gDNA_libraries.jpg</a:t>
            </a:r>
            <a:endParaRPr lang="en-US" sz="800" dirty="0"/>
          </a:p>
        </p:txBody>
      </p:sp>
      <p:cxnSp>
        <p:nvCxnSpPr>
          <p:cNvPr id="7" name="Straight Arrow Connector 6"/>
          <p:cNvCxnSpPr/>
          <p:nvPr/>
        </p:nvCxnSpPr>
        <p:spPr>
          <a:xfrm>
            <a:off x="1143000" y="3048000"/>
            <a:ext cx="24384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88345" y="3063299"/>
            <a:ext cx="1595309" cy="369332"/>
          </a:xfrm>
          <a:prstGeom prst="rect">
            <a:avLst/>
          </a:prstGeom>
          <a:noFill/>
        </p:spPr>
        <p:txBody>
          <a:bodyPr wrap="none" rtlCol="0">
            <a:spAutoFit/>
          </a:bodyPr>
          <a:lstStyle/>
          <a:p>
            <a:r>
              <a:rPr lang="en-US" dirty="0" smtClean="0"/>
              <a:t>Read position</a:t>
            </a:r>
            <a:endParaRPr lang="en-US" dirty="0"/>
          </a:p>
        </p:txBody>
      </p:sp>
      <p:cxnSp>
        <p:nvCxnSpPr>
          <p:cNvPr id="10" name="Straight Arrow Connector 9"/>
          <p:cNvCxnSpPr/>
          <p:nvPr/>
        </p:nvCxnSpPr>
        <p:spPr>
          <a:xfrm flipV="1">
            <a:off x="990600" y="1219200"/>
            <a:ext cx="0" cy="1828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99928" y="1948934"/>
            <a:ext cx="1531188" cy="369332"/>
          </a:xfrm>
          <a:prstGeom prst="rect">
            <a:avLst/>
          </a:prstGeom>
          <a:noFill/>
        </p:spPr>
        <p:txBody>
          <a:bodyPr wrap="none" rtlCol="0">
            <a:spAutoFit/>
          </a:bodyPr>
          <a:lstStyle/>
          <a:p>
            <a:r>
              <a:rPr lang="en-US" dirty="0" smtClean="0"/>
              <a:t>Quality score</a:t>
            </a:r>
            <a:endParaRPr lang="en-US" dirty="0"/>
          </a:p>
        </p:txBody>
      </p:sp>
      <p:grpSp>
        <p:nvGrpSpPr>
          <p:cNvPr id="24" name="Group 23"/>
          <p:cNvGrpSpPr/>
          <p:nvPr/>
        </p:nvGrpSpPr>
        <p:grpSpPr>
          <a:xfrm>
            <a:off x="457200" y="4254560"/>
            <a:ext cx="4114800" cy="2275106"/>
            <a:chOff x="228600" y="3857625"/>
            <a:chExt cx="4114800" cy="2275106"/>
          </a:xfrm>
        </p:grpSpPr>
        <p:cxnSp>
          <p:nvCxnSpPr>
            <p:cNvPr id="14" name="Straight Connector 13"/>
            <p:cNvCxnSpPr/>
            <p:nvPr/>
          </p:nvCxnSpPr>
          <p:spPr>
            <a:xfrm>
              <a:off x="228600" y="4991100"/>
              <a:ext cx="411480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33800" y="4572000"/>
              <a:ext cx="0" cy="41910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352800" y="4991100"/>
              <a:ext cx="0" cy="41910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066800" y="4572000"/>
              <a:ext cx="0" cy="41910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50772" y="4998037"/>
              <a:ext cx="0" cy="41910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2403" y="3857625"/>
              <a:ext cx="1159292" cy="646331"/>
            </a:xfrm>
            <a:prstGeom prst="rect">
              <a:avLst/>
            </a:prstGeom>
            <a:noFill/>
          </p:spPr>
          <p:txBody>
            <a:bodyPr wrap="none" rtlCol="0">
              <a:spAutoFit/>
            </a:bodyPr>
            <a:lstStyle/>
            <a:p>
              <a:r>
                <a:rPr lang="en-US" dirty="0" smtClean="0"/>
                <a:t>Illumina:</a:t>
              </a:r>
            </a:p>
            <a:p>
              <a:r>
                <a:rPr lang="en-US" dirty="0" smtClean="0"/>
                <a:t>50-250bp</a:t>
              </a:r>
              <a:endParaRPr lang="en-US" dirty="0"/>
            </a:p>
          </p:txBody>
        </p:sp>
        <p:sp>
          <p:nvSpPr>
            <p:cNvPr id="18" name="TextBox 17"/>
            <p:cNvSpPr txBox="1"/>
            <p:nvPr/>
          </p:nvSpPr>
          <p:spPr>
            <a:xfrm>
              <a:off x="235246" y="5482129"/>
              <a:ext cx="1031051" cy="646331"/>
            </a:xfrm>
            <a:prstGeom prst="rect">
              <a:avLst/>
            </a:prstGeom>
            <a:noFill/>
          </p:spPr>
          <p:txBody>
            <a:bodyPr wrap="none" rtlCol="0">
              <a:spAutoFit/>
            </a:bodyPr>
            <a:lstStyle/>
            <a:p>
              <a:r>
                <a:rPr lang="en-US" dirty="0" err="1" smtClean="0"/>
                <a:t>SOLiD</a:t>
              </a:r>
              <a:r>
                <a:rPr lang="en-US" dirty="0" smtClean="0"/>
                <a:t>:</a:t>
              </a:r>
            </a:p>
            <a:p>
              <a:r>
                <a:rPr lang="en-US" dirty="0" smtClean="0"/>
                <a:t>35-50bp</a:t>
              </a:r>
              <a:endParaRPr lang="en-US" dirty="0"/>
            </a:p>
          </p:txBody>
        </p:sp>
        <p:sp>
          <p:nvSpPr>
            <p:cNvPr id="22" name="TextBox 21"/>
            <p:cNvSpPr txBox="1"/>
            <p:nvPr/>
          </p:nvSpPr>
          <p:spPr>
            <a:xfrm>
              <a:off x="2939866" y="5486400"/>
              <a:ext cx="1146468" cy="646331"/>
            </a:xfrm>
            <a:prstGeom prst="rect">
              <a:avLst/>
            </a:prstGeom>
            <a:noFill/>
          </p:spPr>
          <p:txBody>
            <a:bodyPr wrap="none" rtlCol="0">
              <a:spAutoFit/>
            </a:bodyPr>
            <a:lstStyle/>
            <a:p>
              <a:r>
                <a:rPr lang="en-US" dirty="0" smtClean="0"/>
                <a:t>454 pyro:</a:t>
              </a:r>
            </a:p>
            <a:p>
              <a:r>
                <a:rPr lang="en-US" dirty="0" smtClean="0"/>
                <a:t>700bp</a:t>
              </a:r>
              <a:endParaRPr lang="en-US" dirty="0"/>
            </a:p>
          </p:txBody>
        </p:sp>
        <p:sp>
          <p:nvSpPr>
            <p:cNvPr id="23" name="TextBox 22"/>
            <p:cNvSpPr txBox="1"/>
            <p:nvPr/>
          </p:nvSpPr>
          <p:spPr>
            <a:xfrm>
              <a:off x="3237510" y="3931395"/>
              <a:ext cx="992579" cy="646331"/>
            </a:xfrm>
            <a:prstGeom prst="rect">
              <a:avLst/>
            </a:prstGeom>
            <a:noFill/>
          </p:spPr>
          <p:txBody>
            <a:bodyPr wrap="none" rtlCol="0">
              <a:spAutoFit/>
            </a:bodyPr>
            <a:lstStyle/>
            <a:p>
              <a:r>
                <a:rPr lang="en-US" dirty="0" smtClean="0"/>
                <a:t>Sanger:</a:t>
              </a:r>
            </a:p>
            <a:p>
              <a:r>
                <a:rPr lang="en-US" dirty="0" smtClean="0"/>
                <a:t>900bp</a:t>
              </a:r>
              <a:endParaRPr lang="en-US" dirty="0"/>
            </a:p>
          </p:txBody>
        </p:sp>
      </p:grpSp>
      <p:sp>
        <p:nvSpPr>
          <p:cNvPr id="25" name="TextBox 24"/>
          <p:cNvSpPr txBox="1"/>
          <p:nvPr/>
        </p:nvSpPr>
        <p:spPr>
          <a:xfrm>
            <a:off x="1494897" y="3845292"/>
            <a:ext cx="2146742" cy="369332"/>
          </a:xfrm>
          <a:prstGeom prst="rect">
            <a:avLst/>
          </a:prstGeom>
          <a:noFill/>
        </p:spPr>
        <p:txBody>
          <a:bodyPr wrap="none" rtlCol="0">
            <a:spAutoFit/>
          </a:bodyPr>
          <a:lstStyle/>
          <a:p>
            <a:r>
              <a:rPr lang="en-US" dirty="0" smtClean="0"/>
              <a:t>Limit of read length</a:t>
            </a:r>
            <a:endParaRPr lang="en-US" dirty="0"/>
          </a:p>
        </p:txBody>
      </p:sp>
    </p:spTree>
    <p:extLst>
      <p:ext uri="{BB962C8B-B14F-4D97-AF65-F5344CB8AC3E}">
        <p14:creationId xmlns:p14="http://schemas.microsoft.com/office/powerpoint/2010/main" val="17914177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 terminology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652" y="1676400"/>
            <a:ext cx="6824773" cy="4566286"/>
          </a:xfrm>
          <a:prstGeom prst="rect">
            <a:avLst/>
          </a:prstGeom>
        </p:spPr>
      </p:pic>
      <p:pic>
        <p:nvPicPr>
          <p:cNvPr id="4098" name="Picture 2" descr="http://cdn.trendhunterstatic.com/thumbs/illumina-hiseq-250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99" y="4267200"/>
            <a:ext cx="2057400" cy="14470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778" y="1699895"/>
            <a:ext cx="1676399" cy="942340"/>
          </a:xfrm>
          <a:prstGeom prst="rect">
            <a:avLst/>
          </a:prstGeom>
        </p:spPr>
      </p:pic>
      <p:sp>
        <p:nvSpPr>
          <p:cNvPr id="7" name="TextBox 6"/>
          <p:cNvSpPr txBox="1"/>
          <p:nvPr/>
        </p:nvSpPr>
        <p:spPr>
          <a:xfrm>
            <a:off x="347551" y="2754868"/>
            <a:ext cx="2441694" cy="369332"/>
          </a:xfrm>
          <a:prstGeom prst="rect">
            <a:avLst/>
          </a:prstGeom>
          <a:noFill/>
        </p:spPr>
        <p:txBody>
          <a:bodyPr wrap="none" rtlCol="0">
            <a:spAutoFit/>
          </a:bodyPr>
          <a:lstStyle/>
          <a:p>
            <a:r>
              <a:rPr lang="en-US" dirty="0" smtClean="0"/>
              <a:t>Chip, slide, flow cell…</a:t>
            </a:r>
            <a:endParaRPr lang="en-US" dirty="0"/>
          </a:p>
        </p:txBody>
      </p:sp>
      <p:sp>
        <p:nvSpPr>
          <p:cNvPr id="8" name="TextBox 7"/>
          <p:cNvSpPr txBox="1"/>
          <p:nvPr/>
        </p:nvSpPr>
        <p:spPr>
          <a:xfrm>
            <a:off x="723900" y="5762625"/>
            <a:ext cx="1390124" cy="369332"/>
          </a:xfrm>
          <a:prstGeom prst="rect">
            <a:avLst/>
          </a:prstGeom>
          <a:noFill/>
        </p:spPr>
        <p:txBody>
          <a:bodyPr wrap="none" rtlCol="0">
            <a:spAutoFit/>
          </a:bodyPr>
          <a:lstStyle/>
          <a:p>
            <a:r>
              <a:rPr lang="en-US" dirty="0" err="1" smtClean="0"/>
              <a:t>HiSeq</a:t>
            </a:r>
            <a:r>
              <a:rPr lang="en-US" dirty="0" smtClean="0"/>
              <a:t> 2500</a:t>
            </a:r>
            <a:endParaRPr lang="en-US" dirty="0"/>
          </a:p>
        </p:txBody>
      </p:sp>
      <p:sp>
        <p:nvSpPr>
          <p:cNvPr id="9" name="Down Arrow 8"/>
          <p:cNvSpPr/>
          <p:nvPr/>
        </p:nvSpPr>
        <p:spPr>
          <a:xfrm>
            <a:off x="1219200" y="3352800"/>
            <a:ext cx="349198" cy="606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3810000" y="5410200"/>
            <a:ext cx="533400" cy="7217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93077" y="6135768"/>
            <a:ext cx="1633845" cy="369332"/>
          </a:xfrm>
          <a:prstGeom prst="rect">
            <a:avLst/>
          </a:prstGeom>
          <a:noFill/>
        </p:spPr>
        <p:txBody>
          <a:bodyPr wrap="none" rtlCol="0">
            <a:spAutoFit/>
          </a:bodyPr>
          <a:lstStyle/>
          <a:p>
            <a:r>
              <a:rPr lang="en-US" dirty="0" smtClean="0"/>
              <a:t>DNA fragment</a:t>
            </a:r>
            <a:endParaRPr lang="en-US" dirty="0"/>
          </a:p>
        </p:txBody>
      </p:sp>
    </p:spTree>
    <p:extLst>
      <p:ext uri="{BB962C8B-B14F-4D97-AF65-F5344CB8AC3E}">
        <p14:creationId xmlns:p14="http://schemas.microsoft.com/office/powerpoint/2010/main" val="20168595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dirty="0" smtClean="0"/>
              <a:t>Information flow of sequencing data</a:t>
            </a:r>
            <a:endParaRPr lang="en-US" dirty="0"/>
          </a:p>
        </p:txBody>
      </p:sp>
      <p:graphicFrame>
        <p:nvGraphicFramePr>
          <p:cNvPr id="4" name="Diagram 3"/>
          <p:cNvGraphicFramePr/>
          <p:nvPr>
            <p:extLst>
              <p:ext uri="{D42A27DB-BD31-4B8C-83A1-F6EECF244321}">
                <p14:modId xmlns:p14="http://schemas.microsoft.com/office/powerpoint/2010/main" val="2070537180"/>
              </p:ext>
            </p:extLst>
          </p:nvPr>
        </p:nvGraphicFramePr>
        <p:xfrm>
          <a:off x="381000" y="1066800"/>
          <a:ext cx="8382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50000"/>
          <a:stretch/>
        </p:blipFill>
        <p:spPr>
          <a:xfrm>
            <a:off x="304800" y="1219200"/>
            <a:ext cx="2286000" cy="2453640"/>
          </a:xfrm>
          <a:prstGeom prst="rect">
            <a:avLst/>
          </a:prstGeom>
        </p:spPr>
      </p:pic>
      <p:cxnSp>
        <p:nvCxnSpPr>
          <p:cNvPr id="7" name="Straight Connector 6"/>
          <p:cNvCxnSpPr/>
          <p:nvPr/>
        </p:nvCxnSpPr>
        <p:spPr>
          <a:xfrm flipH="1" flipV="1">
            <a:off x="1219200" y="3672840"/>
            <a:ext cx="228600" cy="112776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71800" y="4038600"/>
            <a:ext cx="3200399" cy="243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800" dirty="0"/>
              <a:t>HISEQ2:197:D08GUACXX:8:2105:21056:104282        0       chr10   3000101 255     51M     *       0       0       AAGGTCACCAAAGGCCCACCTTGTCTTTACCTTATTTGTTCTAAATTTTTT     =@@DA:ADDHD;AA?:AAFHGIHHBDEFHIDGB9CFH&lt;?F&lt;DEEIGGHEII     XA:i:0  MD:Z:51 NM:i:0</a:t>
            </a:r>
          </a:p>
          <a:p>
            <a:r>
              <a:rPr lang="en-US" sz="800" dirty="0"/>
              <a:t>HISEQ2:197:D08GUACXX:6:1105:9303:81340  0       chr10   3000301 255     51M     *       0       0       GTGTTATTTCACAAGGTGAAGATAGAGCTTGGTGGCTGCCAGAGAGATTAA     BB@FFFFFHHHHHJJJFGIJIIJJJJJJIJJJHIJJJIIJJJJIGIGIJII     XA:i:0  MD:Z:51 NM:i:0</a:t>
            </a:r>
          </a:p>
          <a:p>
            <a:r>
              <a:rPr lang="en-US" sz="800" dirty="0"/>
              <a:t>HISEQ2:197:D08GUACXX:7:2102:2396:174630 16      chr10   3000373 255     51M     *       0       0       CTGAATCTTCTCCTAAGTATCATCCTGAAGAACAAAATTCCTCTTTTGCTT     JJIJJJJJJJJJJJJJJJIIJJJJJIJJJJJHJJJJJJHHHHHFFFFFCCC     XA:i:0  MD:Z:51 NM:i:0</a:t>
            </a:r>
          </a:p>
          <a:p>
            <a:r>
              <a:rPr lang="en-US" sz="800" dirty="0"/>
              <a:t>HISEQ2:197:D08GUACXX:8:2108:12162:127556        0       chr10   3000388 255     51M     *       0       0       AGTATCATCCTGAAGAACAAAATTCCTCTTTTGCTTAAAATTCACTGGGGA     @@?DDFFDBHFFGJIIGIGGGGGIJGHHIHIIGEGIIIIIJJJIIJIGGGG     XA:i:0  MD:Z:51 </a:t>
            </a:r>
            <a:r>
              <a:rPr lang="en-US" sz="800" dirty="0" smtClean="0"/>
              <a:t>NM:i:0</a:t>
            </a:r>
            <a:endParaRPr lang="en-US" sz="800" dirty="0"/>
          </a:p>
        </p:txBody>
      </p:sp>
      <p:pic>
        <p:nvPicPr>
          <p:cNvPr id="9" name="Picture 2" descr="http://images.forbes.com/media/2010/01/12/0112_genome-illumina_390x220.jpg"/>
          <p:cNvPicPr>
            <a:picLocks noChangeAspect="1" noChangeArrowheads="1"/>
          </p:cNvPicPr>
          <p:nvPr/>
        </p:nvPicPr>
        <p:blipFill>
          <a:blip r:embed="rId9" cstate="print"/>
          <a:srcRect l="20513" r="22051"/>
          <a:stretch>
            <a:fillRect/>
          </a:stretch>
        </p:blipFill>
        <p:spPr bwMode="auto">
          <a:xfrm>
            <a:off x="152400" y="6019800"/>
            <a:ext cx="746067" cy="732745"/>
          </a:xfrm>
          <a:prstGeom prst="rect">
            <a:avLst/>
          </a:prstGeom>
          <a:noFill/>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29314" t="21752" r="21507"/>
          <a:stretch/>
        </p:blipFill>
        <p:spPr>
          <a:xfrm>
            <a:off x="6629400" y="3672840"/>
            <a:ext cx="2232196" cy="2057400"/>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6" name="TextBox 5"/>
          <p:cNvSpPr txBox="1"/>
          <p:nvPr/>
        </p:nvSpPr>
        <p:spPr>
          <a:xfrm>
            <a:off x="152400" y="5730240"/>
            <a:ext cx="2239716" cy="461665"/>
          </a:xfrm>
          <a:prstGeom prst="rect">
            <a:avLst/>
          </a:prstGeom>
          <a:noFill/>
        </p:spPr>
        <p:txBody>
          <a:bodyPr wrap="none" rtlCol="0">
            <a:spAutoFit/>
          </a:bodyPr>
          <a:lstStyle/>
          <a:p>
            <a:r>
              <a:rPr lang="en-US" sz="2400" dirty="0" smtClean="0"/>
              <a:t>Image analysis</a:t>
            </a:r>
            <a:endParaRPr lang="en-US" sz="2400" dirty="0"/>
          </a:p>
        </p:txBody>
      </p:sp>
    </p:spTree>
    <p:extLst>
      <p:ext uri="{BB962C8B-B14F-4D97-AF65-F5344CB8AC3E}">
        <p14:creationId xmlns:p14="http://schemas.microsoft.com/office/powerpoint/2010/main" val="5113021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947987"/>
            <a:ext cx="7772400" cy="1362075"/>
          </a:xfrm>
        </p:spPr>
        <p:txBody>
          <a:bodyPr/>
          <a:lstStyle/>
          <a:p>
            <a:r>
              <a:rPr lang="en-US" dirty="0" err="1" smtClean="0"/>
              <a:t>fastq</a:t>
            </a:r>
            <a:endParaRPr lang="en-US" dirty="0"/>
          </a:p>
        </p:txBody>
      </p:sp>
      <p:sp>
        <p:nvSpPr>
          <p:cNvPr id="5" name="Text Placeholder 4"/>
          <p:cNvSpPr>
            <a:spLocks noGrp="1"/>
          </p:cNvSpPr>
          <p:nvPr>
            <p:ph type="body" idx="1"/>
          </p:nvPr>
        </p:nvSpPr>
        <p:spPr>
          <a:xfrm>
            <a:off x="685800" y="1447800"/>
            <a:ext cx="7772400" cy="1500187"/>
          </a:xfrm>
        </p:spPr>
        <p:txBody>
          <a:bodyPr/>
          <a:lstStyle/>
          <a:p>
            <a:r>
              <a:rPr lang="en-US" dirty="0" smtClean="0"/>
              <a:t>Raw sequence format</a:t>
            </a:r>
            <a:endParaRPr lang="en-US" dirty="0"/>
          </a:p>
        </p:txBody>
      </p:sp>
    </p:spTree>
    <p:extLst>
      <p:ext uri="{BB962C8B-B14F-4D97-AF65-F5344CB8AC3E}">
        <p14:creationId xmlns:p14="http://schemas.microsoft.com/office/powerpoint/2010/main" val="16619004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FASTQ?</a:t>
            </a:r>
            <a:endParaRPr lang="en-US" dirty="0"/>
          </a:p>
        </p:txBody>
      </p:sp>
      <p:sp>
        <p:nvSpPr>
          <p:cNvPr id="3" name="Content Placeholder 2"/>
          <p:cNvSpPr>
            <a:spLocks noGrp="1"/>
          </p:cNvSpPr>
          <p:nvPr>
            <p:ph idx="1"/>
          </p:nvPr>
        </p:nvSpPr>
        <p:spPr>
          <a:xfrm>
            <a:off x="457200" y="1600201"/>
            <a:ext cx="8229600" cy="1828799"/>
          </a:xfrm>
        </p:spPr>
        <p:txBody>
          <a:bodyPr>
            <a:normAutofit fontScale="92500" lnSpcReduction="20000"/>
          </a:bodyPr>
          <a:lstStyle/>
          <a:p>
            <a:r>
              <a:rPr lang="en-US" dirty="0" smtClean="0"/>
              <a:t>Text-based format for storing both biological sequences and corresponding quality scores.</a:t>
            </a:r>
          </a:p>
          <a:p>
            <a:r>
              <a:rPr lang="en-US" dirty="0" smtClean="0"/>
              <a:t>FASTQ = FASTA + QUALITY</a:t>
            </a:r>
          </a:p>
          <a:p>
            <a:r>
              <a:rPr lang="en-US" dirty="0" smtClean="0"/>
              <a:t>A FASTQ file uses four lines per sequence.</a:t>
            </a:r>
            <a:endParaRPr lang="en-US" dirty="0"/>
          </a:p>
        </p:txBody>
      </p:sp>
      <p:sp>
        <p:nvSpPr>
          <p:cNvPr id="4" name="TextBox 3"/>
          <p:cNvSpPr txBox="1"/>
          <p:nvPr/>
        </p:nvSpPr>
        <p:spPr>
          <a:xfrm>
            <a:off x="1371600" y="3733800"/>
            <a:ext cx="6628738"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dirty="0">
                <a:latin typeface="Courier New" pitchFamily="49" charset="0"/>
                <a:cs typeface="Courier New" pitchFamily="49" charset="0"/>
              </a:rPr>
              <a:t>@SEQ_ID</a:t>
            </a:r>
          </a:p>
          <a:p>
            <a:r>
              <a:rPr lang="en-US" sz="2800" dirty="0" smtClean="0">
                <a:latin typeface="Courier New" pitchFamily="49" charset="0"/>
                <a:cs typeface="Courier New" pitchFamily="49" charset="0"/>
              </a:rPr>
              <a:t>GATTTGGGGTTCAAAGCAGTATCGATCAAA</a:t>
            </a:r>
          </a:p>
          <a:p>
            <a:r>
              <a:rPr lang="en-US" sz="2800" dirty="0" smtClean="0">
                <a:latin typeface="Courier New" pitchFamily="49" charset="0"/>
                <a:cs typeface="Courier New" pitchFamily="49" charset="0"/>
              </a:rPr>
              <a:t>+SEQ_ID(Optional)</a:t>
            </a:r>
          </a:p>
          <a:p>
            <a:r>
              <a:rPr lang="en-US" sz="2800" dirty="0" smtClean="0">
                <a:latin typeface="Courier New" pitchFamily="49" charset="0"/>
                <a:cs typeface="Courier New" pitchFamily="49" charset="0"/>
              </a:rPr>
              <a:t>!''*((((***+))%%%++)(%%%%).1**</a:t>
            </a:r>
            <a:endParaRPr lang="en-US" sz="2800" dirty="0">
              <a:latin typeface="Courier New" pitchFamily="49" charset="0"/>
              <a:cs typeface="Courier New" pitchFamily="49" charset="0"/>
            </a:endParaRPr>
          </a:p>
        </p:txBody>
      </p:sp>
      <p:sp>
        <p:nvSpPr>
          <p:cNvPr id="5" name="TextBox 4"/>
          <p:cNvSpPr txBox="1"/>
          <p:nvPr/>
        </p:nvSpPr>
        <p:spPr>
          <a:xfrm>
            <a:off x="895590" y="3657600"/>
            <a:ext cx="385042" cy="523220"/>
          </a:xfrm>
          <a:prstGeom prst="rect">
            <a:avLst/>
          </a:prstGeom>
          <a:noFill/>
        </p:spPr>
        <p:txBody>
          <a:bodyPr wrap="none" rtlCol="0">
            <a:spAutoFit/>
          </a:bodyPr>
          <a:lstStyle/>
          <a:p>
            <a:r>
              <a:rPr lang="en-US" sz="2800" b="1" dirty="0" smtClean="0"/>
              <a:t>1</a:t>
            </a:r>
            <a:endParaRPr lang="en-US" sz="2800" b="1" dirty="0"/>
          </a:p>
        </p:txBody>
      </p:sp>
      <p:sp>
        <p:nvSpPr>
          <p:cNvPr id="6" name="TextBox 5"/>
          <p:cNvSpPr txBox="1"/>
          <p:nvPr/>
        </p:nvSpPr>
        <p:spPr>
          <a:xfrm>
            <a:off x="895590" y="4171855"/>
            <a:ext cx="385042" cy="523220"/>
          </a:xfrm>
          <a:prstGeom prst="rect">
            <a:avLst/>
          </a:prstGeom>
          <a:noFill/>
        </p:spPr>
        <p:txBody>
          <a:bodyPr wrap="none" rtlCol="0">
            <a:spAutoFit/>
          </a:bodyPr>
          <a:lstStyle/>
          <a:p>
            <a:r>
              <a:rPr lang="en-US" sz="2800" b="1" dirty="0"/>
              <a:t>2</a:t>
            </a:r>
          </a:p>
        </p:txBody>
      </p:sp>
      <p:sp>
        <p:nvSpPr>
          <p:cNvPr id="7" name="TextBox 6"/>
          <p:cNvSpPr txBox="1"/>
          <p:nvPr/>
        </p:nvSpPr>
        <p:spPr>
          <a:xfrm>
            <a:off x="895590" y="4557866"/>
            <a:ext cx="385042" cy="523220"/>
          </a:xfrm>
          <a:prstGeom prst="rect">
            <a:avLst/>
          </a:prstGeom>
          <a:noFill/>
        </p:spPr>
        <p:txBody>
          <a:bodyPr wrap="none" rtlCol="0">
            <a:spAutoFit/>
          </a:bodyPr>
          <a:lstStyle/>
          <a:p>
            <a:r>
              <a:rPr lang="en-US" sz="2800" b="1" dirty="0"/>
              <a:t>3</a:t>
            </a:r>
          </a:p>
        </p:txBody>
      </p:sp>
      <p:sp>
        <p:nvSpPr>
          <p:cNvPr id="8" name="TextBox 7"/>
          <p:cNvSpPr txBox="1"/>
          <p:nvPr/>
        </p:nvSpPr>
        <p:spPr>
          <a:xfrm>
            <a:off x="895590" y="5026462"/>
            <a:ext cx="385042" cy="523220"/>
          </a:xfrm>
          <a:prstGeom prst="rect">
            <a:avLst/>
          </a:prstGeom>
          <a:noFill/>
        </p:spPr>
        <p:txBody>
          <a:bodyPr wrap="none" rtlCol="0">
            <a:spAutoFit/>
          </a:bodyPr>
          <a:lstStyle/>
          <a:p>
            <a:r>
              <a:rPr lang="en-US" sz="2800" b="1" dirty="0"/>
              <a:t>4</a:t>
            </a:r>
          </a:p>
        </p:txBody>
      </p:sp>
    </p:spTree>
    <p:extLst>
      <p:ext uri="{BB962C8B-B14F-4D97-AF65-F5344CB8AC3E}">
        <p14:creationId xmlns:p14="http://schemas.microsoft.com/office/powerpoint/2010/main" val="5771131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27238</TotalTime>
  <Words>6619</Words>
  <Application>Microsoft Macintosh PowerPoint</Application>
  <PresentationFormat>On-screen Show (4:3)</PresentationFormat>
  <Paragraphs>481</Paragraphs>
  <Slides>47</Slides>
  <Notes>34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Data formats and visualization in next-generation sequencing analysis</vt:lpstr>
      <vt:lpstr>Introduction to the Shenlab</vt:lpstr>
      <vt:lpstr>DNA sequencing overview</vt:lpstr>
      <vt:lpstr>What is “next-generation” sequencing?</vt:lpstr>
      <vt:lpstr>What are “short” reads?</vt:lpstr>
      <vt:lpstr>Illumina sequencing terminology</vt:lpstr>
      <vt:lpstr>Information flow of sequencing data</vt:lpstr>
      <vt:lpstr>fastq</vt:lpstr>
      <vt:lpstr>What is FASTQ?</vt:lpstr>
      <vt:lpstr>Illumina sequence identifiers</vt:lpstr>
      <vt:lpstr>Quality score calculation</vt:lpstr>
      <vt:lpstr>Quality score interpretation</vt:lpstr>
      <vt:lpstr>Quality score encoding</vt:lpstr>
      <vt:lpstr>What can you do with FASTQ files?</vt:lpstr>
      <vt:lpstr>Sam/bam</vt:lpstr>
      <vt:lpstr>Short read alignment</vt:lpstr>
      <vt:lpstr>Alignment format</vt:lpstr>
      <vt:lpstr>The SAM format: original sequence info + additional alignment info</vt:lpstr>
      <vt:lpstr>The SAM specification</vt:lpstr>
      <vt:lpstr>BAM: the binary version of SAM</vt:lpstr>
      <vt:lpstr>Computer storage: primary vs. secondary</vt:lpstr>
      <vt:lpstr>Use secondary storage smartly!</vt:lpstr>
      <vt:lpstr>wiggle</vt:lpstr>
      <vt:lpstr>From alignment to read depth</vt:lpstr>
      <vt:lpstr>Coverage: sparse or continuous</vt:lpstr>
      <vt:lpstr>Describing coverage: the Wiggle format</vt:lpstr>
      <vt:lpstr>Wiggle: fixed step</vt:lpstr>
      <vt:lpstr>If you have very large wiggle files…</vt:lpstr>
      <vt:lpstr>Genome browser</vt:lpstr>
      <vt:lpstr>Demo: ngs workflow &amp; genome browser</vt:lpstr>
      <vt:lpstr>Command lines</vt:lpstr>
      <vt:lpstr>Continued…</vt:lpstr>
      <vt:lpstr>ngs.plot: quick mining and visualization for Next generation sequencing data</vt:lpstr>
      <vt:lpstr>Genome: functions &amp; annotations</vt:lpstr>
      <vt:lpstr>Genome: A huge catalog of functional elements</vt:lpstr>
      <vt:lpstr>Categorizing functional elements</vt:lpstr>
      <vt:lpstr>Genomic annotations are stored in different databases</vt:lpstr>
      <vt:lpstr>The difficulty of dealing with genomic annotations</vt:lpstr>
      <vt:lpstr>PowerPoint Presentation</vt:lpstr>
      <vt:lpstr>ngs.plot: quick mining &amp; visualization for NGS data</vt:lpstr>
      <vt:lpstr>ngs.plot workflow</vt:lpstr>
      <vt:lpstr>Three histone modification marks</vt:lpstr>
      <vt:lpstr>Continued…</vt:lpstr>
      <vt:lpstr>Configure and…go!</vt:lpstr>
      <vt:lpstr>PowerPoint Presentation</vt:lpstr>
      <vt:lpstr>(optional) Demo: ngs.plot</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Shen</dc:creator>
  <cp:lastModifiedBy>Li Shen</cp:lastModifiedBy>
  <cp:revision>322</cp:revision>
  <dcterms:created xsi:type="dcterms:W3CDTF">2006-08-16T00:00:00Z</dcterms:created>
  <dcterms:modified xsi:type="dcterms:W3CDTF">2015-09-04T14:02:44Z</dcterms:modified>
</cp:coreProperties>
</file>